
<file path=[Content_Types].xml><?xml version="1.0" encoding="utf-8"?>
<Types xmlns="http://schemas.openxmlformats.org/package/2006/content-types">
  <Default Extension="rels" ContentType="application/vnd.openxmlformats-package.relationships+xml"/>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howSpecialPlsOnTitleSld="0" saveSubsetFonts="1">
  <p:sldMasterIdLst>
    <p:sldMasterId r:id="rId1" id="2147483648"/>
  </p:sldMasterIdLst>
  <p:notesMasterIdLst>
    <p:notesMasterId r:id="rId27"/>
  </p:notesMasterIdLst>
  <p:sldIdLst>
    <p:sldId r:id="rId2" id="279"/>
    <p:sldId r:id="rId3" id="270"/>
    <p:sldId r:id="rId4" id="406"/>
    <p:sldId r:id="rId5" id="407"/>
    <p:sldId r:id="rId6" id="404"/>
    <p:sldId r:id="rId7" id="391"/>
    <p:sldId r:id="rId8" id="285"/>
    <p:sldId r:id="rId9" id="408"/>
    <p:sldId r:id="rId10" id="398"/>
    <p:sldId r:id="rId11" id="421"/>
    <p:sldId r:id="rId12" id="257"/>
    <p:sldId r:id="rId13" id="422"/>
    <p:sldId r:id="rId14" id="423"/>
    <p:sldId r:id="rId15" id="425"/>
    <p:sldId r:id="rId16" id="426"/>
    <p:sldId r:id="rId17" id="428"/>
    <p:sldId r:id="rId18" id="427"/>
    <p:sldId r:id="rId19" id="429"/>
    <p:sldId r:id="rId20" id="393"/>
    <p:sldId r:id="rId21" id="261"/>
    <p:sldId r:id="rId22" id="282"/>
    <p:sldId r:id="rId23" id="284"/>
    <p:sldId r:id="rId24" id="274"/>
    <p:sldId r:id="rId25" id="424"/>
    <p:sldId r:id="rId26" id="3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56" autoAdjust="0"/>
    <p:restoredTop sz="94660"/>
  </p:normalViewPr>
  <p:slideViewPr>
    <p:cSldViewPr snapToGrid="0">
      <p:cViewPr varScale="1">
        <p:scale>
          <a:sx n="106" d="100"/>
          <a:sy n="106" d="100"/>
        </p:scale>
        <p:origin x="120" y="168"/>
      </p:cViewPr>
      <p:guideLst/>
    </p:cSldViewPr>
  </p:slideViewPr>
  <p:notesTextViewPr>
    <p:cViewPr>
      <p:scale>
        <a:sx n="1" d="1"/>
        <a:sy n="1" d="1"/>
      </p:scale>
      <p:origin x="0" y="0"/>
    </p:cViewPr>
  </p:notesTextViewPr>
  <p:sorterViewPr>
    <p:cViewPr>
      <p:scale>
        <a:sx n="150" d="100"/>
        <a:sy n="150" d="100"/>
      </p:scale>
      <p:origin x="0" y="-20394"/>
    </p:cViewPr>
  </p:sorter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notesMaster" Target="notesMasters/notesMaster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2.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p:spPr>
        <p:txBody>
          <a:bodyPr vert="horz" lIns="93177" tIns="46589" rIns="93177" bIns="46589" rtlCol="0"/>
          <a:lstStyle>
            <a:lvl1pPr algn="r">
              <a:defRPr sz="1200"/>
            </a:lvl1pPr>
          </a:lstStyle>
          <a:p>
            <a:fld id="{A0602C25-A21A-41E2-A8FE-6E5440994859}" type="datetimeFigureOut">
              <a:rPr lang="en-US" smtClean="0"/>
              <a:t>4/13/2021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p:spPr>
        <p:txBody>
          <a:bodyPr vert="horz" lIns="93177" tIns="46589" rIns="93177" bIns="46589"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829967"/>
            <a:ext cx="3037840" cy="466433"/>
          </a:xfrm>
          <a:prstGeom prst="rect"/>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p:spPr>
        <p:txBody>
          <a:bodyPr vert="horz" lIns="93177" tIns="46589" rIns="93177" bIns="46589" rtlCol="0" anchor="b"/>
          <a:lstStyle>
            <a:lvl1pPr algn="r">
              <a:defRPr sz="1200"/>
            </a:lvl1pPr>
          </a:lstStyle>
          <a:p>
            <a:fld id="{D2897A82-5E8B-4574-82B9-DB2E0017D61F}" type="slidenum">
              <a:rPr lang="en-US" smtClean="0"/>
              <a:t>‹#›</a:t>
            </a:fld>
            <a:endParaRPr lang="en-US"/>
          </a:p>
        </p:txBody>
      </p:sp>
    </p:spTree>
    <p:extLst>
      <p:ext uri="{BB962C8B-B14F-4D97-AF65-F5344CB8AC3E}">
        <p14:creationId xmlns:p14="http://schemas.microsoft.com/office/powerpoint/2010/main" val="233297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4D13-DA64-42DC-B36E-8C82A1498550}"/>
              </a:ext>
            </a:extLst>
          </p:cNvPr>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p>
        </p:txBody>
      </p:sp>
      <p:sp>
        <p:nvSpPr>
          <p:cNvPr id="3" name="Subtitle 2">
            <a:extLst>
              <a:ext uri="{FF2B5EF4-FFF2-40B4-BE49-F238E27FC236}">
                <a16:creationId xmlns:a16="http://schemas.microsoft.com/office/drawing/2014/main" id="{06E2F373-C90F-43C9-8C25-FA7B9C82A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p>
        </p:txBody>
      </p:sp>
      <p:sp>
        <p:nvSpPr>
          <p:cNvPr id="4" name="Date Placeholder 3">
            <a:extLst>
              <a:ext uri="{FF2B5EF4-FFF2-40B4-BE49-F238E27FC236}">
                <a16:creationId xmlns:a16="http://schemas.microsoft.com/office/drawing/2014/main" id="{E242E397-580F-4833-97C1-EED7FAB50FE2}"/>
              </a:ext>
            </a:extLst>
          </p:cNvPr>
          <p:cNvSpPr>
            <a:spLocks noGrp="1"/>
          </p:cNvSpPr>
          <p:nvPr>
            <p:ph type="dt" sz="half" idx="10"/>
          </p:nvPr>
        </p:nvSpPr>
        <p:spPr/>
        <p:txBody>
          <a:bodyPr/>
          <a:lstStyle/>
          <a:p>
            <a:fld id="{C406F95C-F5FD-4094-A218-9B8C03C081B6}" type="datetime1">
              <a:rPr lang="en-US" smtClean="0"/>
              <a:t>4/13/2021</a:t>
            </a:fld>
            <a:endParaRPr lang="en-US"/>
          </a:p>
        </p:txBody>
      </p:sp>
      <p:sp>
        <p:nvSpPr>
          <p:cNvPr id="5" name="Footer Placeholder 4">
            <a:extLst>
              <a:ext uri="{FF2B5EF4-FFF2-40B4-BE49-F238E27FC236}">
                <a16:creationId xmlns:a16="http://schemas.microsoft.com/office/drawing/2014/main" id="{C4CF45F7-27DE-4E9F-A8A1-AD92911F3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116E3-887F-47D5-A73C-04785206634B}"/>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5745369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14D6-FD07-4ABD-A65F-86626E367CBF}"/>
              </a:ext>
            </a:extLst>
          </p:cNvPr>
          <p:cNvSpPr>
            <a:spLocks noGrp="1"/>
          </p:cNvSpPr>
          <p:nvPr>
            <p:ph type="title"/>
          </p:nvPr>
        </p:nvSpPr>
        <p:spPr/>
        <p:txBody>
          <a:bodyPr/>
          <a:lstStyle/>
          <a:p>
            <a:r>
              <a:rPr lang="en-US" dirty="1"/>
              <a:t>Click to edit Master title style</a:t>
            </a:r>
          </a:p>
        </p:txBody>
      </p:sp>
      <p:sp>
        <p:nvSpPr>
          <p:cNvPr id="3" name="Vertical Text Placeholder 2">
            <a:extLst>
              <a:ext uri="{FF2B5EF4-FFF2-40B4-BE49-F238E27FC236}">
                <a16:creationId xmlns:a16="http://schemas.microsoft.com/office/drawing/2014/main" id="{E52A74A5-BCED-4227-A5E6-C4689A5EBA84}"/>
              </a:ext>
            </a:extLst>
          </p:cNvPr>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F381B871-E41B-4F4B-89A7-04780851EB2E}"/>
              </a:ext>
            </a:extLst>
          </p:cNvPr>
          <p:cNvSpPr>
            <a:spLocks noGrp="1"/>
          </p:cNvSpPr>
          <p:nvPr>
            <p:ph type="dt" sz="half" idx="10"/>
          </p:nvPr>
        </p:nvSpPr>
        <p:spPr/>
        <p:txBody>
          <a:bodyPr/>
          <a:lstStyle/>
          <a:p>
            <a:fld id="{1EF93F55-09B8-4796-A50B-84F10528EF05}" type="datetime1">
              <a:rPr lang="en-US" smtClean="0"/>
              <a:t>4/13/2021</a:t>
            </a:fld>
            <a:endParaRPr lang="en-US"/>
          </a:p>
        </p:txBody>
      </p:sp>
      <p:sp>
        <p:nvSpPr>
          <p:cNvPr id="5" name="Footer Placeholder 4">
            <a:extLst>
              <a:ext uri="{FF2B5EF4-FFF2-40B4-BE49-F238E27FC236}">
                <a16:creationId xmlns:a16="http://schemas.microsoft.com/office/drawing/2014/main" id="{4EFE3FD6-0E94-4AD8-8ACF-93A79574F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50665-18BE-495F-9DB0-23E22717B12B}"/>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18472850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FCEC5-E5E9-4F18-9088-9B3644A51EC3}"/>
              </a:ext>
            </a:extLst>
          </p:cNvPr>
          <p:cNvSpPr>
            <a:spLocks noGrp="1"/>
          </p:cNvSpPr>
          <p:nvPr>
            <p:ph type="title" orient="vert"/>
          </p:nvPr>
        </p:nvSpPr>
        <p:spPr>
          <a:xfrm>
            <a:off x="8724900" y="365125"/>
            <a:ext cx="2628900" cy="5811838"/>
          </a:xfrm>
        </p:spPr>
        <p:txBody>
          <a:bodyPr vert="eaVert"/>
          <a:lstStyle/>
          <a:p>
            <a:r>
              <a:rPr lang="en-US" dirty="1"/>
              <a:t>Click to edit Master title style</a:t>
            </a:r>
          </a:p>
        </p:txBody>
      </p:sp>
      <p:sp>
        <p:nvSpPr>
          <p:cNvPr id="3" name="Vertical Text Placeholder 2">
            <a:extLst>
              <a:ext uri="{FF2B5EF4-FFF2-40B4-BE49-F238E27FC236}">
                <a16:creationId xmlns:a16="http://schemas.microsoft.com/office/drawing/2014/main" id="{58AC9D6B-B9AE-4F42-8CB4-176C09A7E2D9}"/>
              </a:ext>
            </a:extLst>
          </p:cNvPr>
          <p:cNvSpPr>
            <a:spLocks noGrp="1"/>
          </p:cNvSpPr>
          <p:nvPr>
            <p:ph type="body" orient="vert" idx="1"/>
          </p:nvPr>
        </p:nvSpPr>
        <p:spPr>
          <a:xfrm>
            <a:off x="838200" y="365125"/>
            <a:ext cx="7734300" cy="5811838"/>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8290AF78-EB1A-4CA4-9BCC-FD32F4C5C4E2}"/>
              </a:ext>
            </a:extLst>
          </p:cNvPr>
          <p:cNvSpPr>
            <a:spLocks noGrp="1"/>
          </p:cNvSpPr>
          <p:nvPr>
            <p:ph type="dt" sz="half" idx="10"/>
          </p:nvPr>
        </p:nvSpPr>
        <p:spPr/>
        <p:txBody>
          <a:bodyPr/>
          <a:lstStyle/>
          <a:p>
            <a:fld id="{9212948F-6A2F-40BD-A230-F8EB82C84D47}" type="datetime1">
              <a:rPr lang="en-US" smtClean="0"/>
              <a:t>4/13/2021</a:t>
            </a:fld>
            <a:endParaRPr lang="en-US"/>
          </a:p>
        </p:txBody>
      </p:sp>
      <p:sp>
        <p:nvSpPr>
          <p:cNvPr id="5" name="Footer Placeholder 4">
            <a:extLst>
              <a:ext uri="{FF2B5EF4-FFF2-40B4-BE49-F238E27FC236}">
                <a16:creationId xmlns:a16="http://schemas.microsoft.com/office/drawing/2014/main" id="{AF87FC9F-3943-4D6C-8877-085B585B8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64B21-4E27-4DC6-8436-C5609B2A4398}"/>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26259988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E5CD-3C0F-4721-B6B8-D7FAC8DAE029}"/>
              </a:ext>
            </a:extLst>
          </p:cNvPr>
          <p:cNvSpPr>
            <a:spLocks noGrp="1"/>
          </p:cNvSpPr>
          <p:nvPr>
            <p:ph type="title"/>
          </p:nvPr>
        </p:nvSpPr>
        <p:spPr/>
        <p:txBody>
          <a:bodyPr/>
          <a:lstStyle/>
          <a:p>
            <a:r>
              <a:rPr lang="en-US" dirty="1"/>
              <a:t>Click to edit Master title style</a:t>
            </a:r>
          </a:p>
        </p:txBody>
      </p:sp>
      <p:sp>
        <p:nvSpPr>
          <p:cNvPr id="3" name="Content Placeholder 2">
            <a:extLst>
              <a:ext uri="{FF2B5EF4-FFF2-40B4-BE49-F238E27FC236}">
                <a16:creationId xmlns:a16="http://schemas.microsoft.com/office/drawing/2014/main" id="{C032BC32-770E-437A-937A-AC9E54FB47C6}"/>
              </a:ext>
            </a:extLst>
          </p:cNvPr>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7F0F62E1-64E2-40EC-B5C0-4FCF99F5577D}"/>
              </a:ext>
            </a:extLst>
          </p:cNvPr>
          <p:cNvSpPr>
            <a:spLocks noGrp="1"/>
          </p:cNvSpPr>
          <p:nvPr>
            <p:ph type="dt" sz="half" idx="10"/>
          </p:nvPr>
        </p:nvSpPr>
        <p:spPr/>
        <p:txBody>
          <a:bodyPr/>
          <a:lstStyle/>
          <a:p>
            <a:fld id="{A6E40823-0F83-494C-AC17-AD0E69547054}" type="datetime1">
              <a:rPr lang="en-US" smtClean="0"/>
              <a:t>4/13/2021</a:t>
            </a:fld>
            <a:endParaRPr lang="en-US"/>
          </a:p>
        </p:txBody>
      </p:sp>
      <p:sp>
        <p:nvSpPr>
          <p:cNvPr id="5" name="Footer Placeholder 4">
            <a:extLst>
              <a:ext uri="{FF2B5EF4-FFF2-40B4-BE49-F238E27FC236}">
                <a16:creationId xmlns:a16="http://schemas.microsoft.com/office/drawing/2014/main" id="{945FB444-8000-40ED-986D-449C3002E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044A4-E86F-448E-B1D8-5FB4AFF021EA}"/>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2254611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3097-CA2B-4294-BC1E-71F6A0224163}"/>
              </a:ext>
            </a:extLst>
          </p:cNvPr>
          <p:cNvSpPr>
            <a:spLocks noGrp="1"/>
          </p:cNvSpPr>
          <p:nvPr>
            <p:ph type="title"/>
          </p:nvPr>
        </p:nvSpPr>
        <p:spPr>
          <a:xfrm>
            <a:off x="831850" y="1709738"/>
            <a:ext cx="10515600" cy="2852737"/>
          </a:xfrm>
        </p:spPr>
        <p:txBody>
          <a:bodyPr anchor="b"/>
          <a:lstStyle>
            <a:lvl1pPr>
              <a:defRPr sz="6000"/>
            </a:lvl1pPr>
          </a:lstStyle>
          <a:p>
            <a:r>
              <a:rPr lang="en-US" dirty="1"/>
              <a:t>Click to edit Master title style</a:t>
            </a:r>
          </a:p>
        </p:txBody>
      </p:sp>
      <p:sp>
        <p:nvSpPr>
          <p:cNvPr id="3" name="Text Placeholder 2">
            <a:extLst>
              <a:ext uri="{FF2B5EF4-FFF2-40B4-BE49-F238E27FC236}">
                <a16:creationId xmlns:a16="http://schemas.microsoft.com/office/drawing/2014/main" id="{EDF2D622-8811-4273-A732-C2EBF59E4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Click to edit Master text styles</a:t>
            </a:r>
          </a:p>
        </p:txBody>
      </p:sp>
      <p:sp>
        <p:nvSpPr>
          <p:cNvPr id="4" name="Date Placeholder 3">
            <a:extLst>
              <a:ext uri="{FF2B5EF4-FFF2-40B4-BE49-F238E27FC236}">
                <a16:creationId xmlns:a16="http://schemas.microsoft.com/office/drawing/2014/main" id="{20451BDC-245F-41CC-BA97-9319522B227B}"/>
              </a:ext>
            </a:extLst>
          </p:cNvPr>
          <p:cNvSpPr>
            <a:spLocks noGrp="1"/>
          </p:cNvSpPr>
          <p:nvPr>
            <p:ph type="dt" sz="half" idx="10"/>
          </p:nvPr>
        </p:nvSpPr>
        <p:spPr/>
        <p:txBody>
          <a:bodyPr/>
          <a:lstStyle/>
          <a:p>
            <a:fld id="{83CC6567-CD29-4052-897C-7A848D6834AB}" type="datetime1">
              <a:rPr lang="en-US" smtClean="0"/>
              <a:t>4/13/2021</a:t>
            </a:fld>
            <a:endParaRPr lang="en-US"/>
          </a:p>
        </p:txBody>
      </p:sp>
      <p:sp>
        <p:nvSpPr>
          <p:cNvPr id="5" name="Footer Placeholder 4">
            <a:extLst>
              <a:ext uri="{FF2B5EF4-FFF2-40B4-BE49-F238E27FC236}">
                <a16:creationId xmlns:a16="http://schemas.microsoft.com/office/drawing/2014/main" id="{7340B642-1E36-43E9-A90F-FDF41D909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EE4D9-23A0-40B5-BF7A-07E9EB64C1EC}"/>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25245175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F34B-7435-492E-BE0B-718E6C03C751}"/>
              </a:ext>
            </a:extLst>
          </p:cNvPr>
          <p:cNvSpPr>
            <a:spLocks noGrp="1"/>
          </p:cNvSpPr>
          <p:nvPr>
            <p:ph type="title"/>
          </p:nvPr>
        </p:nvSpPr>
        <p:spPr/>
        <p:txBody>
          <a:bodyPr/>
          <a:lstStyle/>
          <a:p>
            <a:r>
              <a:rPr lang="en-US" dirty="1"/>
              <a:t>Click to edit Master title style</a:t>
            </a:r>
          </a:p>
        </p:txBody>
      </p:sp>
      <p:sp>
        <p:nvSpPr>
          <p:cNvPr id="3" name="Content Placeholder 2">
            <a:extLst>
              <a:ext uri="{FF2B5EF4-FFF2-40B4-BE49-F238E27FC236}">
                <a16:creationId xmlns:a16="http://schemas.microsoft.com/office/drawing/2014/main" id="{8B4099A5-0E6E-49CE-92BD-C38682B1F885}"/>
              </a:ext>
            </a:extLst>
          </p:cNvPr>
          <p:cNvSpPr>
            <a:spLocks noGrp="1"/>
          </p:cNvSpPr>
          <p:nvPr>
            <p:ph sz="half" idx="1"/>
          </p:nvPr>
        </p:nvSpPr>
        <p:spPr>
          <a:xfrm>
            <a:off x="838200" y="1825625"/>
            <a:ext cx="5181600" cy="435133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a:extLst>
              <a:ext uri="{FF2B5EF4-FFF2-40B4-BE49-F238E27FC236}">
                <a16:creationId xmlns:a16="http://schemas.microsoft.com/office/drawing/2014/main" id="{E53D6C41-5EDB-459D-87FB-2CA43D2FE368}"/>
              </a:ext>
            </a:extLst>
          </p:cNvPr>
          <p:cNvSpPr>
            <a:spLocks noGrp="1"/>
          </p:cNvSpPr>
          <p:nvPr>
            <p:ph sz="half" idx="2"/>
          </p:nvPr>
        </p:nvSpPr>
        <p:spPr>
          <a:xfrm>
            <a:off x="6172200" y="1825625"/>
            <a:ext cx="5181600" cy="435133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Date Placeholder 4">
            <a:extLst>
              <a:ext uri="{FF2B5EF4-FFF2-40B4-BE49-F238E27FC236}">
                <a16:creationId xmlns:a16="http://schemas.microsoft.com/office/drawing/2014/main" id="{CD85F72D-2C00-4451-9AC8-AF93817E33F7}"/>
              </a:ext>
            </a:extLst>
          </p:cNvPr>
          <p:cNvSpPr>
            <a:spLocks noGrp="1"/>
          </p:cNvSpPr>
          <p:nvPr>
            <p:ph type="dt" sz="half" idx="10"/>
          </p:nvPr>
        </p:nvSpPr>
        <p:spPr/>
        <p:txBody>
          <a:bodyPr/>
          <a:lstStyle/>
          <a:p>
            <a:fld id="{AE7BDCBF-E894-465F-9452-E02931E1C34F}" type="datetime1">
              <a:rPr lang="en-US" smtClean="0"/>
              <a:t>4/13/2021</a:t>
            </a:fld>
            <a:endParaRPr lang="en-US"/>
          </a:p>
        </p:txBody>
      </p:sp>
      <p:sp>
        <p:nvSpPr>
          <p:cNvPr id="6" name="Footer Placeholder 5">
            <a:extLst>
              <a:ext uri="{FF2B5EF4-FFF2-40B4-BE49-F238E27FC236}">
                <a16:creationId xmlns:a16="http://schemas.microsoft.com/office/drawing/2014/main" id="{2C80DD9A-7A6B-4938-A1DC-89B8462E6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E7D2C-7469-413E-929B-F4FCC43A9F65}"/>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9461192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2167-0092-459E-80F2-CAA5C6F5778B}"/>
              </a:ext>
            </a:extLst>
          </p:cNvPr>
          <p:cNvSpPr>
            <a:spLocks noGrp="1"/>
          </p:cNvSpPr>
          <p:nvPr>
            <p:ph type="title"/>
          </p:nvPr>
        </p:nvSpPr>
        <p:spPr>
          <a:xfrm>
            <a:off x="839788" y="365125"/>
            <a:ext cx="10515600" cy="1325563"/>
          </a:xfrm>
        </p:spPr>
        <p:txBody>
          <a:bodyPr/>
          <a:lstStyle/>
          <a:p>
            <a:r>
              <a:rPr lang="en-US" dirty="1"/>
              <a:t>Click to edit Master title style</a:t>
            </a:r>
          </a:p>
        </p:txBody>
      </p:sp>
      <p:sp>
        <p:nvSpPr>
          <p:cNvPr id="3" name="Text Placeholder 2">
            <a:extLst>
              <a:ext uri="{FF2B5EF4-FFF2-40B4-BE49-F238E27FC236}">
                <a16:creationId xmlns:a16="http://schemas.microsoft.com/office/drawing/2014/main" id="{5B4782EA-BCBA-41BB-8A4A-1B9A3F7FD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a:extLst>
              <a:ext uri="{FF2B5EF4-FFF2-40B4-BE49-F238E27FC236}">
                <a16:creationId xmlns:a16="http://schemas.microsoft.com/office/drawing/2014/main" id="{B3770A6A-EB66-48E8-BB8D-827F54FEEB64}"/>
              </a:ext>
            </a:extLst>
          </p:cNvPr>
          <p:cNvSpPr>
            <a:spLocks noGrp="1"/>
          </p:cNvSpPr>
          <p:nvPr>
            <p:ph sz="half" idx="2"/>
          </p:nvPr>
        </p:nvSpPr>
        <p:spPr>
          <a:xfrm>
            <a:off x="839788" y="2505075"/>
            <a:ext cx="5157787"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a:extLst>
              <a:ext uri="{FF2B5EF4-FFF2-40B4-BE49-F238E27FC236}">
                <a16:creationId xmlns:a16="http://schemas.microsoft.com/office/drawing/2014/main" id="{CD0CAF43-DB77-47A8-B256-96CA419C5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6" name="Content Placeholder 5">
            <a:extLst>
              <a:ext uri="{FF2B5EF4-FFF2-40B4-BE49-F238E27FC236}">
                <a16:creationId xmlns:a16="http://schemas.microsoft.com/office/drawing/2014/main" id="{1CAEFA6C-460B-427C-9629-C4B3E33E6627}"/>
              </a:ext>
            </a:extLst>
          </p:cNvPr>
          <p:cNvSpPr>
            <a:spLocks noGrp="1"/>
          </p:cNvSpPr>
          <p:nvPr>
            <p:ph sz="quarter" idx="4"/>
          </p:nvPr>
        </p:nvSpPr>
        <p:spPr>
          <a:xfrm>
            <a:off x="6172200" y="2505075"/>
            <a:ext cx="5183188"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a:extLst>
              <a:ext uri="{FF2B5EF4-FFF2-40B4-BE49-F238E27FC236}">
                <a16:creationId xmlns:a16="http://schemas.microsoft.com/office/drawing/2014/main" id="{2369D078-0CEF-4034-BD18-0179B55BEF9F}"/>
              </a:ext>
            </a:extLst>
          </p:cNvPr>
          <p:cNvSpPr>
            <a:spLocks noGrp="1"/>
          </p:cNvSpPr>
          <p:nvPr>
            <p:ph type="dt" sz="half" idx="10"/>
          </p:nvPr>
        </p:nvSpPr>
        <p:spPr/>
        <p:txBody>
          <a:bodyPr/>
          <a:lstStyle/>
          <a:p>
            <a:fld id="{484D3B76-1234-4BDF-8AB6-A47DE4B78349}" type="datetime1">
              <a:rPr lang="en-US" smtClean="0"/>
              <a:t>4/13/2021</a:t>
            </a:fld>
            <a:endParaRPr lang="en-US"/>
          </a:p>
        </p:txBody>
      </p:sp>
      <p:sp>
        <p:nvSpPr>
          <p:cNvPr id="8" name="Footer Placeholder 7">
            <a:extLst>
              <a:ext uri="{FF2B5EF4-FFF2-40B4-BE49-F238E27FC236}">
                <a16:creationId xmlns:a16="http://schemas.microsoft.com/office/drawing/2014/main" id="{4E1D91FA-CCE6-4FE3-984E-EF79C5813D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218801-56B9-4AC8-BB52-8CD306F470F4}"/>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32626195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85E3-89EB-4040-8FB8-261A6490D831}"/>
              </a:ext>
            </a:extLst>
          </p:cNvPr>
          <p:cNvSpPr>
            <a:spLocks noGrp="1"/>
          </p:cNvSpPr>
          <p:nvPr>
            <p:ph type="title"/>
          </p:nvPr>
        </p:nvSpPr>
        <p:spPr/>
        <p:txBody>
          <a:bodyPr/>
          <a:lstStyle/>
          <a:p>
            <a:r>
              <a:rPr lang="en-US" dirty="1"/>
              <a:t>Click to edit Master title style</a:t>
            </a:r>
          </a:p>
        </p:txBody>
      </p:sp>
      <p:sp>
        <p:nvSpPr>
          <p:cNvPr id="3" name="Date Placeholder 2">
            <a:extLst>
              <a:ext uri="{FF2B5EF4-FFF2-40B4-BE49-F238E27FC236}">
                <a16:creationId xmlns:a16="http://schemas.microsoft.com/office/drawing/2014/main" id="{2F36E848-0ECC-44AC-A19D-86F90EEBA709}"/>
              </a:ext>
            </a:extLst>
          </p:cNvPr>
          <p:cNvSpPr>
            <a:spLocks noGrp="1"/>
          </p:cNvSpPr>
          <p:nvPr>
            <p:ph type="dt" sz="half" idx="10"/>
          </p:nvPr>
        </p:nvSpPr>
        <p:spPr/>
        <p:txBody>
          <a:bodyPr/>
          <a:lstStyle/>
          <a:p>
            <a:fld id="{EFCDC71A-26B0-4C94-BA7B-29BB35D7D006}" type="datetime1">
              <a:rPr lang="en-US" smtClean="0"/>
              <a:t>4/13/2021</a:t>
            </a:fld>
            <a:endParaRPr lang="en-US"/>
          </a:p>
        </p:txBody>
      </p:sp>
      <p:sp>
        <p:nvSpPr>
          <p:cNvPr id="4" name="Footer Placeholder 3">
            <a:extLst>
              <a:ext uri="{FF2B5EF4-FFF2-40B4-BE49-F238E27FC236}">
                <a16:creationId xmlns:a16="http://schemas.microsoft.com/office/drawing/2014/main" id="{58146557-14BA-4DF4-BCDF-C23BADE94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49F4-A26C-4ADB-94CB-FD3BC8EE5D9C}"/>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32890118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970D4A-65D4-4EB8-A627-E6EF9DBED2AB}"/>
              </a:ext>
            </a:extLst>
          </p:cNvPr>
          <p:cNvSpPr>
            <a:spLocks noGrp="1"/>
          </p:cNvSpPr>
          <p:nvPr>
            <p:ph type="dt" sz="half" idx="10"/>
          </p:nvPr>
        </p:nvSpPr>
        <p:spPr/>
        <p:txBody>
          <a:bodyPr/>
          <a:lstStyle/>
          <a:p>
            <a:fld id="{01E9153B-363A-4E25-90D5-D2426F456A02}" type="datetime1">
              <a:rPr lang="en-US" smtClean="0"/>
              <a:t>4/13/2021</a:t>
            </a:fld>
            <a:endParaRPr lang="en-US"/>
          </a:p>
        </p:txBody>
      </p:sp>
      <p:sp>
        <p:nvSpPr>
          <p:cNvPr id="3" name="Footer Placeholder 2">
            <a:extLst>
              <a:ext uri="{FF2B5EF4-FFF2-40B4-BE49-F238E27FC236}">
                <a16:creationId xmlns:a16="http://schemas.microsoft.com/office/drawing/2014/main" id="{F41BB973-C62C-4236-90AD-09665F550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C692D1-8D99-45C7-A658-45B2EA9646C8}"/>
              </a:ext>
            </a:extLst>
          </p:cNvPr>
          <p:cNvSpPr>
            <a:spLocks noGrp="1"/>
          </p:cNvSpPr>
          <p:nvPr>
            <p:ph type="sldNum" sz="quarter" idx="12"/>
          </p:nvPr>
        </p:nvSpPr>
        <p:spPr/>
        <p:txBody>
          <a:bodyPr/>
          <a:lstStyle/>
          <a:p>
            <a:fld id="{EFAE4BC5-B8E0-4F63-A3DD-483009245C1B}" type="slidenum">
              <a:rPr lang="en-US" smtClean="0"/>
              <a:t>‹#›</a:t>
            </a:fld>
            <a:endParaRPr lang="en-US"/>
          </a:p>
        </p:txBody>
      </p:sp>
      <p:pic>
        <p:nvPicPr>
          <p:cNvPr id="6" name="Picture 5" descr="A picture containing toy&#10;&#10;Description automatically generated">
            <a:extLst>
              <a:ext uri="{FF2B5EF4-FFF2-40B4-BE49-F238E27FC236}">
                <a16:creationId xmlns:a16="http://schemas.microsoft.com/office/drawing/2014/main" id="{9DAAD0EA-5D80-401C-AED9-2D8B12CA0487}"/>
              </a:ext>
            </a:extLst>
          </p:cNvPr>
          <p:cNvPicPr>
            <a:picLocks noChangeAspect="1"/>
          </p:cNvPicPr>
          <p:nvPr userDrawn="1"/>
        </p:nvPicPr>
        <p:blipFill>
          <a:blip r:embed="rId2"/>
          <a:srcRect/>
          <a:stretch>
            <a:fillRect/>
          </a:stretch>
        </p:blipFill>
        <p:spPr>
          <a:xfrm>
            <a:off x="0" y="101022"/>
            <a:ext cx="12192000" cy="6680778"/>
          </a:xfrm>
          <a:prstGeom prst="rect"/>
        </p:spPr>
      </p:pic>
    </p:spTree>
    <p:extLst>
      <p:ext uri="{BB962C8B-B14F-4D97-AF65-F5344CB8AC3E}">
        <p14:creationId xmlns:p14="http://schemas.microsoft.com/office/powerpoint/2010/main" val="3831021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9A88-4C40-4563-8B19-896219056375}"/>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Content Placeholder 2">
            <a:extLst>
              <a:ext uri="{FF2B5EF4-FFF2-40B4-BE49-F238E27FC236}">
                <a16:creationId xmlns:a16="http://schemas.microsoft.com/office/drawing/2014/main" id="{BF79473D-739E-44BE-BC0E-BB1E959B06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a:extLst>
              <a:ext uri="{FF2B5EF4-FFF2-40B4-BE49-F238E27FC236}">
                <a16:creationId xmlns:a16="http://schemas.microsoft.com/office/drawing/2014/main" id="{A364B32F-1913-403D-9DF2-BC618C3DD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
        <p:nvSpPr>
          <p:cNvPr id="5" name="Date Placeholder 4">
            <a:extLst>
              <a:ext uri="{FF2B5EF4-FFF2-40B4-BE49-F238E27FC236}">
                <a16:creationId xmlns:a16="http://schemas.microsoft.com/office/drawing/2014/main" id="{6048D523-67DB-4D2C-80DA-2D34405EEFC0}"/>
              </a:ext>
            </a:extLst>
          </p:cNvPr>
          <p:cNvSpPr>
            <a:spLocks noGrp="1"/>
          </p:cNvSpPr>
          <p:nvPr>
            <p:ph type="dt" sz="half" idx="10"/>
          </p:nvPr>
        </p:nvSpPr>
        <p:spPr/>
        <p:txBody>
          <a:bodyPr/>
          <a:lstStyle/>
          <a:p>
            <a:fld id="{AB702C11-6783-4E40-A1F9-FD0A717A455E}" type="datetime1">
              <a:rPr lang="en-US" smtClean="0"/>
              <a:t>4/13/2021</a:t>
            </a:fld>
            <a:endParaRPr lang="en-US"/>
          </a:p>
        </p:txBody>
      </p:sp>
      <p:sp>
        <p:nvSpPr>
          <p:cNvPr id="6" name="Footer Placeholder 5">
            <a:extLst>
              <a:ext uri="{FF2B5EF4-FFF2-40B4-BE49-F238E27FC236}">
                <a16:creationId xmlns:a16="http://schemas.microsoft.com/office/drawing/2014/main" id="{4A4ADC50-EB16-41BE-B962-E90B10BE1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AEE80-AD8F-47DC-AD3D-4C9318F15015}"/>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3482685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FC51-3E30-47BB-9051-73CCDC15BCFB}"/>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p>
        </p:txBody>
      </p:sp>
      <p:sp>
        <p:nvSpPr>
          <p:cNvPr id="3" name="Picture Placeholder 2">
            <a:extLst>
              <a:ext uri="{FF2B5EF4-FFF2-40B4-BE49-F238E27FC236}">
                <a16:creationId xmlns:a16="http://schemas.microsoft.com/office/drawing/2014/main" id="{D27FDD0B-875D-459C-BE75-973A1AE75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6C348-29B2-4FF6-B298-92BF30DAC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
        <p:nvSpPr>
          <p:cNvPr id="5" name="Date Placeholder 4">
            <a:extLst>
              <a:ext uri="{FF2B5EF4-FFF2-40B4-BE49-F238E27FC236}">
                <a16:creationId xmlns:a16="http://schemas.microsoft.com/office/drawing/2014/main" id="{36F72746-7B1B-4C69-AF39-5D410EBF0420}"/>
              </a:ext>
            </a:extLst>
          </p:cNvPr>
          <p:cNvSpPr>
            <a:spLocks noGrp="1"/>
          </p:cNvSpPr>
          <p:nvPr>
            <p:ph type="dt" sz="half" idx="10"/>
          </p:nvPr>
        </p:nvSpPr>
        <p:spPr/>
        <p:txBody>
          <a:bodyPr/>
          <a:lstStyle/>
          <a:p>
            <a:fld id="{B73F946F-02B3-45F5-B510-95A9CD457BE8}" type="datetime1">
              <a:rPr lang="en-US" smtClean="0"/>
              <a:t>4/13/2021</a:t>
            </a:fld>
            <a:endParaRPr lang="en-US"/>
          </a:p>
        </p:txBody>
      </p:sp>
      <p:sp>
        <p:nvSpPr>
          <p:cNvPr id="6" name="Footer Placeholder 5">
            <a:extLst>
              <a:ext uri="{FF2B5EF4-FFF2-40B4-BE49-F238E27FC236}">
                <a16:creationId xmlns:a16="http://schemas.microsoft.com/office/drawing/2014/main" id="{5CC35C40-5BA0-4629-8656-098202A30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373E8-7EA8-4030-B58C-8994DC376CFA}"/>
              </a:ext>
            </a:extLst>
          </p:cNvPr>
          <p:cNvSpPr>
            <a:spLocks noGrp="1"/>
          </p:cNvSpPr>
          <p:nvPr>
            <p:ph type="sldNum" sz="quarter" idx="12"/>
          </p:nvPr>
        </p:nvSpPr>
        <p:spPr/>
        <p:txBody>
          <a:bodyPr/>
          <a:lstStyle/>
          <a:p>
            <a:fld id="{EFAE4BC5-B8E0-4F63-A3DD-483009245C1B}" type="slidenum">
              <a:rPr lang="en-US" smtClean="0"/>
              <a:t>‹#›</a:t>
            </a:fld>
            <a:endParaRPr lang="en-US"/>
          </a:p>
        </p:txBody>
      </p:sp>
    </p:spTree>
    <p:extLst>
      <p:ext uri="{BB962C8B-B14F-4D97-AF65-F5344CB8AC3E}">
        <p14:creationId xmlns:p14="http://schemas.microsoft.com/office/powerpoint/2010/main" val="268501659"/>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0EB37-9206-43F9-BB47-44FFB026D599}"/>
              </a:ext>
            </a:extLst>
          </p:cNvPr>
          <p:cNvSpPr>
            <a:spLocks noGrp="1"/>
          </p:cNvSpPr>
          <p:nvPr>
            <p:ph type="title"/>
          </p:nvPr>
        </p:nvSpPr>
        <p:spPr>
          <a:xfrm>
            <a:off x="838200" y="365125"/>
            <a:ext cx="10515600" cy="1325563"/>
          </a:xfrm>
          <a:prstGeom prst="rect"/>
        </p:spPr>
        <p:txBody>
          <a:bodyPr vert="horz" lIns="91440" tIns="45720" rIns="91440" bIns="45720" rtlCol="0" anchor="ctr">
            <a:normAutofit/>
          </a:bodyPr>
          <a:lstStyle/>
          <a:p>
            <a:r>
              <a:rPr lang="en-US" dirty="1"/>
              <a:t>Click to edit Master title style</a:t>
            </a:r>
          </a:p>
        </p:txBody>
      </p:sp>
      <p:sp>
        <p:nvSpPr>
          <p:cNvPr id="3" name="Text Placeholder 2">
            <a:extLst>
              <a:ext uri="{FF2B5EF4-FFF2-40B4-BE49-F238E27FC236}">
                <a16:creationId xmlns:a16="http://schemas.microsoft.com/office/drawing/2014/main" id="{6234460C-754F-4859-9205-BCBECBBF538A}"/>
              </a:ext>
            </a:extLst>
          </p:cNvPr>
          <p:cNvSpPr>
            <a:spLocks noGrp="1"/>
          </p:cNvSpPr>
          <p:nvPr>
            <p:ph type="body" idx="1"/>
          </p:nvPr>
        </p:nvSpPr>
        <p:spPr>
          <a:xfrm>
            <a:off x="838200" y="1825625"/>
            <a:ext cx="10515600" cy="4351338"/>
          </a:xfrm>
          <a:prstGeom prst="rect"/>
        </p:spPr>
        <p:txBody>
          <a:bodyPr vert="horz" lIns="91440" tIns="45720" rIns="91440" bIns="45720" rtlCol="0">
            <a:norm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2E725C4F-39C0-46AF-8D55-717D302AA151}"/>
              </a:ext>
            </a:extLst>
          </p:cNvPr>
          <p:cNvSpPr>
            <a:spLocks noGrp="1"/>
          </p:cNvSpPr>
          <p:nvPr>
            <p:ph type="dt" sz="half" idx="2"/>
          </p:nvPr>
        </p:nvSpPr>
        <p:spPr>
          <a:xfrm>
            <a:off x="838200" y="6356350"/>
            <a:ext cx="2743200" cy="365125"/>
          </a:xfrm>
          <a:prstGeom prst="rect"/>
        </p:spPr>
        <p:txBody>
          <a:bodyPr vert="horz" lIns="91440" tIns="45720" rIns="91440" bIns="45720" rtlCol="0" anchor="ctr"/>
          <a:lstStyle>
            <a:lvl1pPr algn="l">
              <a:defRPr sz="1200">
                <a:solidFill>
                  <a:schemeClr val="tx1">
                    <a:tint val="75000"/>
                  </a:schemeClr>
                </a:solidFill>
              </a:defRPr>
            </a:lvl1pPr>
          </a:lstStyle>
          <a:p>
            <a:fld id="{1ED7EB69-5F9B-4887-A9F8-79C6506812FC}" type="datetime1">
              <a:rPr lang="en-US" smtClean="0"/>
              <a:t>4/13/2021</a:t>
            </a:fld>
            <a:endParaRPr lang="en-US"/>
          </a:p>
        </p:txBody>
      </p:sp>
      <p:sp>
        <p:nvSpPr>
          <p:cNvPr id="5" name="Footer Placeholder 4">
            <a:extLst>
              <a:ext uri="{FF2B5EF4-FFF2-40B4-BE49-F238E27FC236}">
                <a16:creationId xmlns:a16="http://schemas.microsoft.com/office/drawing/2014/main" id="{EE704C7B-39B8-4477-A074-ED1AF27413B2}"/>
              </a:ext>
            </a:extLst>
          </p:cNvPr>
          <p:cNvSpPr>
            <a:spLocks noGrp="1"/>
          </p:cNvSpPr>
          <p:nvPr>
            <p:ph type="ftr" sz="quarter" idx="3"/>
          </p:nvPr>
        </p:nvSpPr>
        <p:spPr>
          <a:xfrm>
            <a:off x="4038600" y="6356350"/>
            <a:ext cx="41148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CAC65-609A-4232-89B5-4CBCD6574E9B}"/>
              </a:ext>
            </a:extLst>
          </p:cNvPr>
          <p:cNvSpPr>
            <a:spLocks noGrp="1"/>
          </p:cNvSpPr>
          <p:nvPr>
            <p:ph type="sldNum" sz="quarter" idx="4"/>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EFAE4BC5-B8E0-4F63-A3DD-483009245C1B}" type="slidenum">
              <a:rPr lang="en-US" smtClean="0"/>
              <a:t>‹#›</a:t>
            </a:fld>
            <a:endParaRPr lang="en-US"/>
          </a:p>
        </p:txBody>
      </p:sp>
    </p:spTree>
    <p:extLst>
      <p:ext uri="{BB962C8B-B14F-4D97-AF65-F5344CB8AC3E}">
        <p14:creationId xmlns:p14="http://schemas.microsoft.com/office/powerpoint/2010/main" val="2588929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png" /><Relationship Id="rId3"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png" /><Relationship Id="rId3" Type="http://schemas.openxmlformats.org/officeDocument/2006/relationships/hyperlink" Target="mailto:steve@schwarzberglaw.com"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jpeg" /><Relationship Id="rId3" Type="http://schemas.openxmlformats.org/officeDocument/2006/relationships/image" Target="../media/image1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png" /><Relationship Id="rId3" Type="http://schemas.openxmlformats.org/officeDocument/2006/relationships/image" Target="../media/image1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FA7E0A-C8CB-4D59-B991-1CECC0EAB19B}"/>
              </a:ext>
            </a:extLst>
          </p:cNvPr>
          <p:cNvSpPr txBox="1"/>
          <p:nvPr/>
        </p:nvSpPr>
        <p:spPr>
          <a:xfrm>
            <a:off x="2762138" y="2396904"/>
            <a:ext cx="6667723" cy="3170099"/>
          </a:xfrm>
          <a:prstGeom prst="rect"/>
          <a:noFill/>
        </p:spPr>
        <p:txBody>
          <a:bodyPr wrap="none" rtlCol="0">
            <a:spAutoFit/>
          </a:bodyPr>
          <a:lstStyle/>
          <a:p>
            <a:pPr algn="ctr"/>
            <a:r>
              <a:rPr lang="en-US" sz="4000" dirty="1">
                <a:solidFill>
                  <a:schemeClr val="accent1"/>
                </a:solidFill>
                <a:latin typeface="Arial Black" panose="020b0a04020102020204" pitchFamily="34" charset="0"/>
              </a:rPr>
              <a:t>Vaccination Policy</a:t>
            </a:r>
          </a:p>
          <a:p>
            <a:pPr algn="ctr"/>
            <a:r>
              <a:rPr lang="en-US" sz="4000" dirty="1">
                <a:solidFill>
                  <a:schemeClr val="accent1"/>
                </a:solidFill>
                <a:latin typeface="Arial Black" panose="020b0a04020102020204" pitchFamily="34" charset="0"/>
              </a:rPr>
              <a:t> in the Workplace</a:t>
            </a:r>
          </a:p>
          <a:p>
            <a:pPr algn="ctr"/>
            <a:endParaRPr lang="en-US" sz="4000">
              <a:solidFill>
                <a:schemeClr val="accent1"/>
              </a:solidFill>
              <a:latin typeface="Arial Black" panose="020b0a04020102020204" pitchFamily="34" charset="0"/>
            </a:endParaRPr>
          </a:p>
          <a:p>
            <a:pPr algn="ctr"/>
            <a:r>
              <a:rPr lang="en-US" sz="4000" dirty="1">
                <a:solidFill>
                  <a:schemeClr val="accent1"/>
                </a:solidFill>
                <a:latin typeface="Arial Black" panose="020b0a04020102020204" pitchFamily="34" charset="0"/>
              </a:rPr>
              <a:t>April 9, 2021 Via Zoom</a:t>
            </a:r>
          </a:p>
          <a:p>
            <a:endParaRPr lang="en-US" sz="4000">
              <a:latin typeface="Arial Black" panose="020b0a04020102020204" pitchFamily="34" charset="0"/>
            </a:endParaRPr>
          </a:p>
        </p:txBody>
      </p:sp>
      <p:sp>
        <p:nvSpPr>
          <p:cNvPr id="3" name="Slide Number Placeholder 2">
            <a:extLst>
              <a:ext uri="{FF2B5EF4-FFF2-40B4-BE49-F238E27FC236}">
                <a16:creationId xmlns:a16="http://schemas.microsoft.com/office/drawing/2014/main" id="{0B179FAC-AB5E-45E9-8340-7708F76AEE69}"/>
              </a:ext>
            </a:extLst>
          </p:cNvPr>
          <p:cNvSpPr>
            <a:spLocks noGrp="1"/>
          </p:cNvSpPr>
          <p:nvPr>
            <p:ph type="sldNum" sz="quarter" idx="12"/>
          </p:nvPr>
        </p:nvSpPr>
        <p:spPr/>
        <p:txBody>
          <a:bodyPr/>
          <a:lstStyle/>
          <a:p>
            <a:fld id="{EFAE4BC5-B8E0-4F63-A3DD-483009245C1B}" type="slidenum">
              <a:rPr lang="en-US" smtClean="0"/>
              <a:t>1</a:t>
            </a:fld>
            <a:endParaRPr lang="en-US"/>
          </a:p>
        </p:txBody>
      </p:sp>
      <p:sp>
        <p:nvSpPr>
          <p:cNvPr id="4" name="TextBox 3">
            <a:extLst>
              <a:ext uri="{FF2B5EF4-FFF2-40B4-BE49-F238E27FC236}">
                <a16:creationId xmlns:a16="http://schemas.microsoft.com/office/drawing/2014/main" id="{39BD28A1-02AB-4A7D-8241-EA98ED45C60E}"/>
              </a:ext>
            </a:extLst>
          </p:cNvPr>
          <p:cNvSpPr txBox="1"/>
          <p:nvPr/>
        </p:nvSpPr>
        <p:spPr>
          <a:xfrm>
            <a:off x="3910247" y="5494576"/>
            <a:ext cx="4772781" cy="861774"/>
          </a:xfrm>
          <a:prstGeom prst="rect"/>
          <a:noFill/>
        </p:spPr>
        <p:txBody>
          <a:bodyPr wrap="none" rtlCol="0">
            <a:spAutoFit/>
          </a:bodyPr>
          <a:lstStyle/>
          <a:p>
            <a:r>
              <a:rPr lang="en-US" sz="3200" dirty="1"/>
              <a:t>Steven L. Schwarzberg, Esq.</a:t>
            </a:r>
          </a:p>
          <a:p>
            <a:endParaRPr lang="en-US"/>
          </a:p>
        </p:txBody>
      </p:sp>
      <p:pic>
        <p:nvPicPr>
          <p:cNvPr id="3074" name="Picture 2" descr="Employer Guidance for Creating Workplace COVID-19 Vaccination Programs">
            <a:extLst>
              <a:ext uri="{FF2B5EF4-FFF2-40B4-BE49-F238E27FC236}">
                <a16:creationId xmlns:a16="http://schemas.microsoft.com/office/drawing/2014/main" id="{032BFA2D-86F9-4943-A22A-298C9FA4B28F}"/>
              </a:ext>
            </a:extLst>
          </p:cNvPr>
          <p:cNvPicPr>
            <a:picLocks noChangeAspect="1" noChangeArrowheads="1"/>
          </p:cNvPicPr>
          <p:nvPr/>
        </p:nvPicPr>
        <p:blipFill>
          <a:blip r:embed="rId2"/>
          <a:srcRect/>
          <a:stretch>
            <a:fillRect/>
          </a:stretch>
        </p:blipFill>
        <p:spPr>
          <a:xfrm>
            <a:off x="3931371" y="320517"/>
            <a:ext cx="3847108" cy="200396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43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3A7A5-E5B2-4ECC-8CC6-50A02E499684}"/>
              </a:ext>
            </a:extLst>
          </p:cNvPr>
          <p:cNvSpPr>
            <a:spLocks noGrp="1"/>
          </p:cNvSpPr>
          <p:nvPr>
            <p:ph type="sldNum" sz="quarter" idx="12"/>
          </p:nvPr>
        </p:nvSpPr>
        <p:spPr/>
        <p:txBody>
          <a:bodyPr/>
          <a:lstStyle/>
          <a:p>
            <a:fld id="{EFAE4BC5-B8E0-4F63-A3DD-483009245C1B}" type="slidenum">
              <a:rPr lang="en-US" smtClean="0"/>
              <a:t>10</a:t>
            </a:fld>
            <a:endParaRPr lang="en-US"/>
          </a:p>
        </p:txBody>
      </p:sp>
      <p:sp>
        <p:nvSpPr>
          <p:cNvPr id="3" name="TextBox 2">
            <a:extLst>
              <a:ext uri="{FF2B5EF4-FFF2-40B4-BE49-F238E27FC236}">
                <a16:creationId xmlns:a16="http://schemas.microsoft.com/office/drawing/2014/main" id="{82A3EAF3-77F1-48B5-935D-D1971C996670}"/>
              </a:ext>
            </a:extLst>
          </p:cNvPr>
          <p:cNvSpPr txBox="1"/>
          <p:nvPr/>
        </p:nvSpPr>
        <p:spPr>
          <a:xfrm>
            <a:off x="81482" y="247822"/>
            <a:ext cx="10913628" cy="6494085"/>
          </a:xfrm>
          <a:prstGeom prst="rect"/>
          <a:noFill/>
        </p:spPr>
        <p:txBody>
          <a:bodyPr wrap="square" rtlCol="0">
            <a:spAutoFit/>
          </a:bodyPr>
          <a:lstStyle/>
          <a:p>
            <a:pPr algn="ctr"/>
            <a:r>
              <a:rPr lang="en-US" sz="2400" b="1" u="sng" dirty="1">
                <a:solidFill>
                  <a:schemeClr val="accent1"/>
                </a:solidFill>
              </a:rPr>
              <a:t>It’s unlikely government will impose vaccination requirements in the workplace</a:t>
            </a:r>
          </a:p>
          <a:p>
            <a:pPr algn="ctr"/>
            <a:endParaRPr lang="en-US" sz="2400" b="1" u="sng">
              <a:solidFill>
                <a:schemeClr val="accent1"/>
              </a:solidFill>
            </a:endParaRPr>
          </a:p>
          <a:p>
            <a:pPr algn="ctr"/>
            <a:r>
              <a:rPr lang="en-US" sz="2400" b="1" u="sng" dirty="1">
                <a:solidFill>
                  <a:schemeClr val="accent1"/>
                </a:solidFill>
              </a:rPr>
              <a:t>Maybe individual businesses or industries will set the pace,</a:t>
            </a:r>
          </a:p>
          <a:p>
            <a:pPr algn="ctr"/>
            <a:endParaRPr lang="en-US" sz="2400" b="1" u="sng">
              <a:solidFill>
                <a:schemeClr val="accent1"/>
              </a:solidFill>
            </a:endParaRPr>
          </a:p>
          <a:p>
            <a:pPr algn="ctr"/>
            <a:r>
              <a:rPr lang="en-US" sz="2400" b="1" u="sng" dirty="1">
                <a:solidFill>
                  <a:schemeClr val="accent1"/>
                </a:solidFill>
              </a:rPr>
              <a:t>What should your customized policy be in the workplace? </a:t>
            </a:r>
          </a:p>
          <a:p>
            <a:pPr algn="ctr"/>
            <a:endParaRPr lang="en-US" sz="2400" b="1">
              <a:solidFill>
                <a:schemeClr val="accent1"/>
              </a:solidFill>
            </a:endParaRPr>
          </a:p>
          <a:p>
            <a:pPr marL="1828800" lvl="3" indent="-457200">
              <a:buFont typeface="Wingdings" panose="05000000000000000000" pitchFamily="2" charset="2"/>
              <a:buChar char="v"/>
            </a:pPr>
            <a:r>
              <a:rPr lang="en-US" sz="2400" b="1" dirty="1">
                <a:solidFill>
                  <a:schemeClr val="accent1"/>
                </a:solidFill>
              </a:rPr>
              <a:t>Mandatory; </a:t>
            </a:r>
          </a:p>
          <a:p>
            <a:pPr marL="1828800" lvl="3" indent="-457200">
              <a:buFont typeface="Wingdings" panose="05000000000000000000" pitchFamily="2" charset="2"/>
              <a:buChar char="v"/>
            </a:pPr>
            <a:r>
              <a:rPr lang="en-US" sz="2400" b="1" dirty="1">
                <a:solidFill>
                  <a:schemeClr val="accent1"/>
                </a:solidFill>
              </a:rPr>
              <a:t>Encouraged (with incentives and Employer assistance); or</a:t>
            </a:r>
          </a:p>
          <a:p>
            <a:pPr marL="1828800" lvl="3" indent="-457200">
              <a:buFont typeface="Wingdings" panose="05000000000000000000" pitchFamily="2" charset="2"/>
              <a:buChar char="v"/>
            </a:pPr>
            <a:r>
              <a:rPr lang="en-US" sz="2400" b="1" dirty="1">
                <a:solidFill>
                  <a:schemeClr val="accent1"/>
                </a:solidFill>
              </a:rPr>
              <a:t>Voluntary??</a:t>
            </a:r>
          </a:p>
          <a:p>
            <a:pPr lvl="3"/>
            <a:endParaRPr lang="en-US" sz="2400" b="1">
              <a:solidFill>
                <a:schemeClr val="accent1"/>
              </a:solidFill>
            </a:endParaRPr>
          </a:p>
          <a:p>
            <a:pPr algn="ctr"/>
            <a:r>
              <a:rPr lang="en-US" sz="2400" b="1" u="sng" dirty="1">
                <a:solidFill>
                  <a:schemeClr val="accent1"/>
                </a:solidFill>
              </a:rPr>
              <a:t>One size does not fit all, so consider:</a:t>
            </a:r>
          </a:p>
          <a:p>
            <a:pPr marL="2171700" lvl="4" indent="-342900">
              <a:buFont typeface="Courier New" panose="02070309020205020404" pitchFamily="49" charset="0"/>
              <a:buChar char="o"/>
            </a:pPr>
            <a:r>
              <a:rPr lang="en-US" sz="2400" b="1" dirty="1">
                <a:solidFill>
                  <a:schemeClr val="accent1"/>
                </a:solidFill>
              </a:rPr>
              <a:t>Pros and Cons applicable to your business, staff or industry;</a:t>
            </a:r>
          </a:p>
          <a:p>
            <a:pPr marL="2171700" lvl="4" indent="-342900">
              <a:buFont typeface="Courier New" panose="02070309020205020404" pitchFamily="49" charset="0"/>
              <a:buChar char="o"/>
            </a:pPr>
            <a:r>
              <a:rPr lang="en-US" sz="2400" b="1" dirty="1">
                <a:solidFill>
                  <a:schemeClr val="accent1"/>
                </a:solidFill>
              </a:rPr>
              <a:t>Allowing Exemptions based on ADA/Disability factors, Religious Beliefs;</a:t>
            </a:r>
          </a:p>
          <a:p>
            <a:pPr marL="2171700" lvl="4" indent="-342900">
              <a:buFont typeface="Courier New" panose="02070309020205020404" pitchFamily="49" charset="0"/>
              <a:buChar char="o"/>
            </a:pPr>
            <a:r>
              <a:rPr lang="en-US" sz="2400" b="1" dirty="1">
                <a:solidFill>
                  <a:schemeClr val="accent1"/>
                </a:solidFill>
              </a:rPr>
              <a:t>State and Local laws; and </a:t>
            </a:r>
          </a:p>
          <a:p>
            <a:pPr marL="2171700" lvl="4" indent="-342900">
              <a:buFont typeface="Courier New" panose="02070309020205020404" pitchFamily="49" charset="0"/>
              <a:buChar char="o"/>
            </a:pPr>
            <a:r>
              <a:rPr lang="en-US" sz="2400" b="1" dirty="1">
                <a:solidFill>
                  <a:schemeClr val="accent1"/>
                </a:solidFill>
              </a:rPr>
              <a:t>Avoiding Retaliation claims under the NLRA</a:t>
            </a:r>
          </a:p>
          <a:p>
            <a:pPr algn="ctr"/>
            <a:endParaRPr lang="en-US" sz="3200" b="1">
              <a:solidFill>
                <a:schemeClr val="accent1"/>
              </a:solidFill>
            </a:endParaRPr>
          </a:p>
        </p:txBody>
      </p:sp>
    </p:spTree>
    <p:extLst>
      <p:ext uri="{BB962C8B-B14F-4D97-AF65-F5344CB8AC3E}">
        <p14:creationId xmlns:p14="http://schemas.microsoft.com/office/powerpoint/2010/main" val="2380982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09781-63DC-4716-BC85-A33031184B00}"/>
              </a:ext>
            </a:extLst>
          </p:cNvPr>
          <p:cNvSpPr/>
          <p:nvPr/>
        </p:nvSpPr>
        <p:spPr>
          <a:xfrm>
            <a:off x="520460" y="136525"/>
            <a:ext cx="10588141" cy="1446550"/>
          </a:xfrm>
          <a:prstGeom prst="rect"/>
        </p:spPr>
        <p:txBody>
          <a:bodyPr wrap="square">
            <a:spAutoFit/>
          </a:bodyPr>
          <a:lstStyle/>
          <a:p>
            <a:pPr algn="ctr" fontAlgn="base"/>
            <a:r>
              <a:rPr lang="en-US" sz="4400" b="1" u="sng" dirty="1">
                <a:solidFill>
                  <a:schemeClr val="accent1"/>
                </a:solidFill>
                <a:latin typeface="knowledge-medium"/>
              </a:rPr>
              <a:t>EEOC’s policy is that employers </a:t>
            </a:r>
            <a:r>
              <a:rPr lang="en-US" sz="4400" b="1" i="1" u="sng" dirty="1">
                <a:solidFill>
                  <a:schemeClr val="accent1"/>
                </a:solidFill>
                <a:latin typeface="knowledge-medium"/>
              </a:rPr>
              <a:t>can</a:t>
            </a:r>
            <a:r>
              <a:rPr lang="en-US" sz="4400" b="1" u="sng" dirty="1">
                <a:solidFill>
                  <a:schemeClr val="accent1"/>
                </a:solidFill>
                <a:latin typeface="knowledge-medium"/>
              </a:rPr>
              <a:t> test workers for COVID-19</a:t>
            </a:r>
            <a:endParaRPr lang="en-US" sz="4400" b="1" i="0" u="sng">
              <a:solidFill>
                <a:schemeClr val="accent1"/>
              </a:solidFill>
              <a:effectLst/>
              <a:latin typeface="knowledge-medium"/>
            </a:endParaRPr>
          </a:p>
        </p:txBody>
      </p:sp>
      <p:pic>
        <p:nvPicPr>
          <p:cNvPr id="3" name="Picture 2">
            <a:extLst>
              <a:ext uri="{FF2B5EF4-FFF2-40B4-BE49-F238E27FC236}">
                <a16:creationId xmlns:a16="http://schemas.microsoft.com/office/drawing/2014/main" id="{FE1B27FA-3EA0-4726-A29B-00AC52E5EB87}"/>
              </a:ext>
            </a:extLst>
          </p:cNvPr>
          <p:cNvPicPr>
            <a:picLocks noChangeAspect="1"/>
          </p:cNvPicPr>
          <p:nvPr/>
        </p:nvPicPr>
        <p:blipFill>
          <a:blip r:embed="rId2"/>
          <a:srcRect/>
          <a:stretch>
            <a:fillRect/>
          </a:stretch>
        </p:blipFill>
        <p:spPr>
          <a:xfrm>
            <a:off x="3833529" y="1501625"/>
            <a:ext cx="4171356" cy="1864000"/>
          </a:xfrm>
          <a:prstGeom prst="rect"/>
        </p:spPr>
      </p:pic>
      <p:sp>
        <p:nvSpPr>
          <p:cNvPr id="4" name="Rectangle 3">
            <a:extLst>
              <a:ext uri="{FF2B5EF4-FFF2-40B4-BE49-F238E27FC236}">
                <a16:creationId xmlns:a16="http://schemas.microsoft.com/office/drawing/2014/main" id="{BC5A82F6-46C5-4F54-B53E-61FDA5E6B5C2}"/>
              </a:ext>
            </a:extLst>
          </p:cNvPr>
          <p:cNvSpPr/>
          <p:nvPr/>
        </p:nvSpPr>
        <p:spPr>
          <a:xfrm>
            <a:off x="520460" y="3365625"/>
            <a:ext cx="11671540" cy="3139321"/>
          </a:xfrm>
          <a:prstGeom prst="rect"/>
        </p:spPr>
        <p:txBody>
          <a:bodyPr wrap="square">
            <a:spAutoFit/>
          </a:bodyPr>
          <a:lstStyle/>
          <a:p>
            <a:pPr fontAlgn="base"/>
            <a:r>
              <a:rPr lang="en-US" dirty="1">
                <a:solidFill>
                  <a:srgbClr val="313132"/>
                </a:solidFill>
                <a:latin typeface="freight-book"/>
              </a:rPr>
              <a:t>(Reuters) - The U.S. agency that enforces civil rights laws against disability discrimination said on Thursday that companies can test employees for COVID-19 before permitting them to enter the workplace as long as the tests are accurate and reliable.</a:t>
            </a:r>
          </a:p>
          <a:p>
            <a:pPr fontAlgn="base"/>
            <a:r>
              <a:rPr lang="en-US" dirty="1">
                <a:solidFill>
                  <a:srgbClr val="313132"/>
                </a:solidFill>
                <a:latin typeface="freight-book"/>
              </a:rPr>
              <a:t>The Equal Employment Opportunity Commission (EEOC) last month said employers may take workers’ temperatures without violating the Americans with Disabilities Act (ADA), but Thursday’s guidance appears to authorize a broader array of testing options.</a:t>
            </a:r>
          </a:p>
          <a:p>
            <a:pPr fontAlgn="base"/>
            <a:r>
              <a:rPr lang="en-US" dirty="1">
                <a:solidFill>
                  <a:srgbClr val="313132"/>
                </a:solidFill>
                <a:latin typeface="freight-book"/>
              </a:rPr>
              <a:t>The commission said mandatory medical testing, which is generally prohibited by the ADA, is allowed if it is “job related and consistent with business necessity.”</a:t>
            </a:r>
          </a:p>
          <a:p>
            <a:pPr fontAlgn="base"/>
            <a:r>
              <a:rPr lang="en-US" dirty="1">
                <a:solidFill>
                  <a:srgbClr val="313132"/>
                </a:solidFill>
                <a:latin typeface="freight-book"/>
              </a:rPr>
              <a:t>Applying that standard, the new guidance allows employers to take steps to determine if employees entering the workplace have COVID-19, the illness caused by the novel coronavirus, because the virus poses a “direct threat” to the health of others.</a:t>
            </a:r>
            <a:endParaRPr lang="en-US" b="0" i="0">
              <a:solidFill>
                <a:srgbClr val="313132"/>
              </a:solidFill>
              <a:effectLst/>
              <a:latin typeface="freight-book"/>
            </a:endParaRPr>
          </a:p>
        </p:txBody>
      </p:sp>
      <p:sp>
        <p:nvSpPr>
          <p:cNvPr id="5" name="Slide Number Placeholder 4">
            <a:extLst>
              <a:ext uri="{FF2B5EF4-FFF2-40B4-BE49-F238E27FC236}">
                <a16:creationId xmlns:a16="http://schemas.microsoft.com/office/drawing/2014/main" id="{D61A23BB-E7A1-4879-8DB4-E8FBB431C448}"/>
              </a:ext>
            </a:extLst>
          </p:cNvPr>
          <p:cNvSpPr>
            <a:spLocks noGrp="1"/>
          </p:cNvSpPr>
          <p:nvPr>
            <p:ph type="sldNum" sz="quarter" idx="12"/>
          </p:nvPr>
        </p:nvSpPr>
        <p:spPr/>
        <p:txBody>
          <a:bodyPr/>
          <a:lstStyle/>
          <a:p>
            <a:fld id="{EFAE4BC5-B8E0-4F63-A3DD-483009245C1B}" type="slidenum">
              <a:rPr lang="en-US" smtClean="0"/>
              <a:t>11</a:t>
            </a:fld>
            <a:endParaRPr lang="en-US"/>
          </a:p>
        </p:txBody>
      </p:sp>
    </p:spTree>
    <p:extLst>
      <p:ext uri="{BB962C8B-B14F-4D97-AF65-F5344CB8AC3E}">
        <p14:creationId xmlns:p14="http://schemas.microsoft.com/office/powerpoint/2010/main" val="404499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3BA6C9-1E52-4553-92D1-8290DA5C74BC}"/>
              </a:ext>
            </a:extLst>
          </p:cNvPr>
          <p:cNvSpPr>
            <a:spLocks noGrp="1"/>
          </p:cNvSpPr>
          <p:nvPr>
            <p:ph type="sldNum" sz="quarter" idx="12"/>
          </p:nvPr>
        </p:nvSpPr>
        <p:spPr/>
        <p:txBody>
          <a:bodyPr/>
          <a:lstStyle/>
          <a:p>
            <a:fld id="{EFAE4BC5-B8E0-4F63-A3DD-483009245C1B}" type="slidenum">
              <a:rPr lang="en-US" smtClean="0"/>
              <a:t>12</a:t>
            </a:fld>
            <a:endParaRPr lang="en-US"/>
          </a:p>
        </p:txBody>
      </p:sp>
      <p:pic>
        <p:nvPicPr>
          <p:cNvPr id="4" name="Picture 3">
            <a:extLst>
              <a:ext uri="{FF2B5EF4-FFF2-40B4-BE49-F238E27FC236}">
                <a16:creationId xmlns:a16="http://schemas.microsoft.com/office/drawing/2014/main" id="{3749CF49-A690-42E9-A7F9-E2F7F07C60A1}"/>
              </a:ext>
            </a:extLst>
          </p:cNvPr>
          <p:cNvPicPr>
            <a:picLocks noChangeAspect="1"/>
          </p:cNvPicPr>
          <p:nvPr/>
        </p:nvPicPr>
        <p:blipFill>
          <a:blip r:embed="rId2"/>
          <a:srcRect/>
          <a:stretch>
            <a:fillRect/>
          </a:stretch>
        </p:blipFill>
        <p:spPr>
          <a:xfrm>
            <a:off x="0" y="67077"/>
            <a:ext cx="2298654" cy="2400817"/>
          </a:xfrm>
          <a:prstGeom prst="rect"/>
        </p:spPr>
      </p:pic>
      <p:sp>
        <p:nvSpPr>
          <p:cNvPr id="7" name="TextBox 6">
            <a:extLst>
              <a:ext uri="{FF2B5EF4-FFF2-40B4-BE49-F238E27FC236}">
                <a16:creationId xmlns:a16="http://schemas.microsoft.com/office/drawing/2014/main" id="{FCB75737-B54B-4F9C-9F22-D59630344F3E}"/>
              </a:ext>
            </a:extLst>
          </p:cNvPr>
          <p:cNvSpPr txBox="1"/>
          <p:nvPr/>
        </p:nvSpPr>
        <p:spPr>
          <a:xfrm>
            <a:off x="2688879" y="1816460"/>
            <a:ext cx="4674357" cy="1477328"/>
          </a:xfrm>
          <a:prstGeom prst="rect"/>
          <a:noFill/>
        </p:spPr>
        <p:txBody>
          <a:bodyPr wrap="none" rtlCol="0">
            <a:spAutoFit/>
          </a:bodyPr>
          <a:lstStyle/>
          <a:p>
            <a:r>
              <a:rPr lang="en-US" dirty="1"/>
              <a:t>Employers must accommodate employees with:</a:t>
            </a:r>
          </a:p>
          <a:p>
            <a:r>
              <a:rPr lang="en-US" dirty="1"/>
              <a:t> </a:t>
            </a:r>
          </a:p>
          <a:p>
            <a:pPr marL="285750" indent="-285750">
              <a:buFont typeface="Wingdings" panose="05000000000000000000" pitchFamily="2" charset="2"/>
              <a:buChar char="q"/>
            </a:pPr>
            <a:r>
              <a:rPr lang="en-US" dirty="1"/>
              <a:t>disabilities, </a:t>
            </a:r>
          </a:p>
          <a:p>
            <a:pPr marL="285750" indent="-285750">
              <a:buFont typeface="Wingdings" panose="05000000000000000000" pitchFamily="2" charset="2"/>
              <a:buChar char="q"/>
            </a:pPr>
            <a:r>
              <a:rPr lang="en-US" dirty="1"/>
              <a:t>pregnancies and </a:t>
            </a:r>
          </a:p>
          <a:p>
            <a:pPr marL="285750" indent="-285750">
              <a:buFont typeface="Wingdings" panose="05000000000000000000" pitchFamily="2" charset="2"/>
              <a:buChar char="q"/>
            </a:pPr>
            <a:r>
              <a:rPr lang="en-US" dirty="1"/>
              <a:t>sincerely-held religious beliefs</a:t>
            </a:r>
          </a:p>
        </p:txBody>
      </p:sp>
      <p:pic>
        <p:nvPicPr>
          <p:cNvPr id="9" name="Picture 8">
            <a:extLst>
              <a:ext uri="{FF2B5EF4-FFF2-40B4-BE49-F238E27FC236}">
                <a16:creationId xmlns:a16="http://schemas.microsoft.com/office/drawing/2014/main" id="{58FEC91B-4707-4435-96B0-8AB2A3402A01}"/>
              </a:ext>
            </a:extLst>
          </p:cNvPr>
          <p:cNvPicPr>
            <a:picLocks noChangeAspect="1"/>
          </p:cNvPicPr>
          <p:nvPr/>
        </p:nvPicPr>
        <p:blipFill>
          <a:blip r:embed="rId3"/>
          <a:srcRect/>
          <a:stretch>
            <a:fillRect/>
          </a:stretch>
        </p:blipFill>
        <p:spPr>
          <a:xfrm>
            <a:off x="3182781" y="3493344"/>
            <a:ext cx="5536723" cy="2303446"/>
          </a:xfrm>
          <a:prstGeom prst="rect"/>
        </p:spPr>
      </p:pic>
      <p:sp>
        <p:nvSpPr>
          <p:cNvPr id="10" name="TextBox 9">
            <a:extLst>
              <a:ext uri="{FF2B5EF4-FFF2-40B4-BE49-F238E27FC236}">
                <a16:creationId xmlns:a16="http://schemas.microsoft.com/office/drawing/2014/main" id="{2D08BCFF-7E2A-4031-A581-C2EF645DFB3C}"/>
              </a:ext>
            </a:extLst>
          </p:cNvPr>
          <p:cNvSpPr txBox="1"/>
          <p:nvPr/>
        </p:nvSpPr>
        <p:spPr>
          <a:xfrm>
            <a:off x="2855946" y="217283"/>
            <a:ext cx="6480107" cy="769441"/>
          </a:xfrm>
          <a:prstGeom prst="rect"/>
          <a:noFill/>
        </p:spPr>
        <p:txBody>
          <a:bodyPr wrap="none" rtlCol="0">
            <a:spAutoFit/>
          </a:bodyPr>
          <a:lstStyle/>
          <a:p>
            <a:r>
              <a:rPr lang="en-US" sz="4400" b="1" u="sng" dirty="1">
                <a:solidFill>
                  <a:schemeClr val="accent1"/>
                </a:solidFill>
              </a:rPr>
              <a:t>EEOC</a:t>
            </a:r>
            <a:r>
              <a:rPr lang="en-US" sz="2800" b="1" u="sng" dirty="1">
                <a:solidFill>
                  <a:schemeClr val="accent1"/>
                </a:solidFill>
              </a:rPr>
              <a:t> </a:t>
            </a:r>
            <a:r>
              <a:rPr lang="en-US" sz="4400" b="1" u="sng" dirty="1">
                <a:solidFill>
                  <a:schemeClr val="accent1"/>
                </a:solidFill>
              </a:rPr>
              <a:t>Vaccination</a:t>
            </a:r>
            <a:r>
              <a:rPr lang="en-US" sz="2800" b="1" u="sng" dirty="1">
                <a:solidFill>
                  <a:schemeClr val="accent1"/>
                </a:solidFill>
              </a:rPr>
              <a:t> </a:t>
            </a:r>
            <a:r>
              <a:rPr lang="en-US" sz="4400" b="1" u="sng" dirty="1">
                <a:solidFill>
                  <a:schemeClr val="accent1"/>
                </a:solidFill>
              </a:rPr>
              <a:t>Guidance</a:t>
            </a:r>
          </a:p>
        </p:txBody>
      </p:sp>
      <p:sp>
        <p:nvSpPr>
          <p:cNvPr id="3" name="TextBox 2">
            <a:extLst>
              <a:ext uri="{FF2B5EF4-FFF2-40B4-BE49-F238E27FC236}">
                <a16:creationId xmlns:a16="http://schemas.microsoft.com/office/drawing/2014/main" id="{93D0E54E-2488-4C62-B5FD-A08198D90739}"/>
              </a:ext>
            </a:extLst>
          </p:cNvPr>
          <p:cNvSpPr txBox="1"/>
          <p:nvPr/>
        </p:nvSpPr>
        <p:spPr>
          <a:xfrm>
            <a:off x="2688879" y="1376127"/>
            <a:ext cx="8818696" cy="369332"/>
          </a:xfrm>
          <a:prstGeom prst="rect"/>
          <a:noFill/>
        </p:spPr>
        <p:txBody>
          <a:bodyPr wrap="none" rtlCol="0">
            <a:spAutoFit/>
          </a:bodyPr>
          <a:lstStyle/>
          <a:p>
            <a:r>
              <a:rPr lang="en-US" dirty="1"/>
              <a:t>Can employers require vaccinations without violating discrimination laws? </a:t>
            </a:r>
            <a:r>
              <a:rPr lang="en-US" dirty="1">
                <a:solidFill>
                  <a:schemeClr val="accent1"/>
                </a:solidFill>
              </a:rPr>
              <a:t>YES</a:t>
            </a:r>
            <a:r>
              <a:rPr lang="en-US" dirty="1"/>
              <a:t>, if done right.</a:t>
            </a:r>
          </a:p>
        </p:txBody>
      </p:sp>
    </p:spTree>
    <p:extLst>
      <p:ext uri="{BB962C8B-B14F-4D97-AF65-F5344CB8AC3E}">
        <p14:creationId xmlns:p14="http://schemas.microsoft.com/office/powerpoint/2010/main" val="1797796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3C68B-0665-4E06-833E-3B8A4187EF27}"/>
              </a:ext>
            </a:extLst>
          </p:cNvPr>
          <p:cNvSpPr>
            <a:spLocks noGrp="1"/>
          </p:cNvSpPr>
          <p:nvPr>
            <p:ph type="sldNum" sz="quarter" idx="12"/>
          </p:nvPr>
        </p:nvSpPr>
        <p:spPr/>
        <p:txBody>
          <a:bodyPr/>
          <a:lstStyle/>
          <a:p>
            <a:fld id="{EFAE4BC5-B8E0-4F63-A3DD-483009245C1B}" type="slidenum">
              <a:rPr lang="en-US" smtClean="0"/>
              <a:t>13</a:t>
            </a:fld>
            <a:endParaRPr lang="en-US"/>
          </a:p>
        </p:txBody>
      </p:sp>
      <p:sp>
        <p:nvSpPr>
          <p:cNvPr id="4" name="TextBox 3">
            <a:extLst>
              <a:ext uri="{FF2B5EF4-FFF2-40B4-BE49-F238E27FC236}">
                <a16:creationId xmlns:a16="http://schemas.microsoft.com/office/drawing/2014/main" id="{4790A73A-C533-4118-A649-7F462D26127F}"/>
              </a:ext>
            </a:extLst>
          </p:cNvPr>
          <p:cNvSpPr txBox="1"/>
          <p:nvPr/>
        </p:nvSpPr>
        <p:spPr>
          <a:xfrm>
            <a:off x="809328" y="1294646"/>
            <a:ext cx="10592836" cy="2739211"/>
          </a:xfrm>
          <a:prstGeom prst="rect"/>
          <a:noFill/>
        </p:spPr>
        <p:txBody>
          <a:bodyPr wrap="none" rtlCol="0">
            <a:spAutoFit/>
          </a:bodyPr>
          <a:lstStyle/>
          <a:p>
            <a:r>
              <a:rPr lang="en-US" sz="2800" b="1" u="sng" dirty="1">
                <a:solidFill>
                  <a:schemeClr val="accent1"/>
                </a:solidFill>
              </a:rPr>
              <a:t>WHAT IF AN EMPLOYEE REFUSES TO BECOME VACCINATED:</a:t>
            </a:r>
          </a:p>
          <a:p>
            <a:endParaRPr lang="en-US"/>
          </a:p>
          <a:p>
            <a:r>
              <a:rPr lang="en-US" dirty="1"/>
              <a:t>If employee refuses vaccination, the employer can’t exclude the employee from the workplace unless</a:t>
            </a:r>
          </a:p>
          <a:p>
            <a:r>
              <a:rPr lang="en-US" dirty="1"/>
              <a:t>there is no way to provide an reasonable accommodation (except if doing so creates an undue hardship—</a:t>
            </a:r>
          </a:p>
          <a:p>
            <a:r>
              <a:rPr lang="en-US" dirty="1"/>
              <a:t>hard to prove nowadays) that would reduce or eliminate the risk of substantial harm to the employee or others</a:t>
            </a:r>
          </a:p>
          <a:p>
            <a:endParaRPr lang="en-US"/>
          </a:p>
          <a:p>
            <a:r>
              <a:rPr lang="en-US" dirty="1"/>
              <a:t>Consider other alternatives under the ADA, FMLA, leave policies, re-assignment, working off-site, flex-shifts, </a:t>
            </a:r>
          </a:p>
          <a:p>
            <a:r>
              <a:rPr lang="en-US" dirty="1"/>
              <a:t>keeping distance, shields, etc., etc. </a:t>
            </a:r>
          </a:p>
          <a:p>
            <a:endParaRPr lang="en-US"/>
          </a:p>
        </p:txBody>
      </p:sp>
    </p:spTree>
    <p:extLst>
      <p:ext uri="{BB962C8B-B14F-4D97-AF65-F5344CB8AC3E}">
        <p14:creationId xmlns:p14="http://schemas.microsoft.com/office/powerpoint/2010/main" val="173392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AA323-0812-47FC-B50F-98CC5FD4AC3B}"/>
              </a:ext>
            </a:extLst>
          </p:cNvPr>
          <p:cNvSpPr>
            <a:spLocks noGrp="1"/>
          </p:cNvSpPr>
          <p:nvPr>
            <p:ph type="sldNum" sz="quarter" idx="12"/>
          </p:nvPr>
        </p:nvSpPr>
        <p:spPr/>
        <p:txBody>
          <a:bodyPr/>
          <a:lstStyle/>
          <a:p>
            <a:fld id="{EFAE4BC5-B8E0-4F63-A3DD-483009245C1B}" type="slidenum">
              <a:rPr lang="en-US" smtClean="0"/>
              <a:t>14</a:t>
            </a:fld>
            <a:endParaRPr lang="en-US"/>
          </a:p>
        </p:txBody>
      </p:sp>
      <p:sp>
        <p:nvSpPr>
          <p:cNvPr id="4" name="TextBox 3">
            <a:extLst>
              <a:ext uri="{FF2B5EF4-FFF2-40B4-BE49-F238E27FC236}">
                <a16:creationId xmlns:a16="http://schemas.microsoft.com/office/drawing/2014/main" id="{51DD84D7-6D13-4B60-8F02-40277ED59AA0}"/>
              </a:ext>
            </a:extLst>
          </p:cNvPr>
          <p:cNvSpPr txBox="1"/>
          <p:nvPr/>
        </p:nvSpPr>
        <p:spPr>
          <a:xfrm>
            <a:off x="633744" y="1167897"/>
            <a:ext cx="10167041" cy="3785652"/>
          </a:xfrm>
          <a:prstGeom prst="rect"/>
          <a:noFill/>
        </p:spPr>
        <p:txBody>
          <a:bodyPr wrap="square" rtlCol="0">
            <a:spAutoFit/>
          </a:bodyPr>
          <a:lstStyle/>
          <a:p>
            <a:r>
              <a:rPr lang="en-US" sz="2400" b="1" dirty="1">
                <a:solidFill>
                  <a:schemeClr val="accent1"/>
                </a:solidFill>
              </a:rPr>
              <a:t>What factors should an employer consider to evaluate whether an </a:t>
            </a:r>
          </a:p>
          <a:p>
            <a:r>
              <a:rPr lang="en-US" sz="2400" b="1" dirty="1">
                <a:solidFill>
                  <a:schemeClr val="accent1"/>
                </a:solidFill>
              </a:rPr>
              <a:t>unvaccinated employee posed an undue hardship or direct threat sufficient to justify excluding the employee? Consider:</a:t>
            </a:r>
          </a:p>
          <a:p>
            <a:endParaRPr lang="en-US" sz="2400" b="1">
              <a:solidFill>
                <a:schemeClr val="accent1"/>
              </a:solidFill>
            </a:endParaRPr>
          </a:p>
          <a:p>
            <a:pPr marL="342900" indent="-342900">
              <a:buFont typeface="Arial" panose="020b0604020202020204" pitchFamily="34" charset="0"/>
              <a:buChar char="•"/>
            </a:pPr>
            <a:r>
              <a:rPr lang="en-US" sz="2400" b="1" dirty="1">
                <a:solidFill>
                  <a:schemeClr val="accent1"/>
                </a:solidFill>
              </a:rPr>
              <a:t>	What percentage of all workers have been vaccinated already?</a:t>
            </a:r>
          </a:p>
          <a:p>
            <a:pPr marL="342900" indent="-342900">
              <a:buFont typeface="Arial" panose="020b0604020202020204" pitchFamily="34" charset="0"/>
              <a:buChar char="•"/>
            </a:pPr>
            <a:r>
              <a:rPr lang="en-US" sz="2400" b="1" dirty="1">
                <a:solidFill>
                  <a:schemeClr val="accent1"/>
                </a:solidFill>
              </a:rPr>
              <a:t>	How much contact do employees have in the workplace?</a:t>
            </a:r>
          </a:p>
          <a:p>
            <a:pPr marL="342900" indent="-342900">
              <a:buFont typeface="Arial" panose="020b0604020202020204" pitchFamily="34" charset="0"/>
              <a:buChar char="•"/>
            </a:pPr>
            <a:r>
              <a:rPr lang="en-US" sz="2400" b="1" dirty="1">
                <a:solidFill>
                  <a:schemeClr val="accent1"/>
                </a:solidFill>
              </a:rPr>
              <a:t>	How much do employees interact with clients, visitors, etc.?</a:t>
            </a:r>
          </a:p>
          <a:p>
            <a:pPr marL="342900" indent="-342900">
              <a:buFont typeface="Arial" panose="020b0604020202020204" pitchFamily="34" charset="0"/>
              <a:buChar char="•"/>
            </a:pPr>
            <a:r>
              <a:rPr lang="en-US" sz="2400" b="1" dirty="1">
                <a:solidFill>
                  <a:schemeClr val="accent1"/>
                </a:solidFill>
              </a:rPr>
              <a:t>	What other protections are in place (shields, staggered shifts, social 		distancing, etc.?)</a:t>
            </a:r>
          </a:p>
          <a:p>
            <a:pPr marL="342900" indent="-342900">
              <a:buFont typeface="Arial" panose="020b0604020202020204" pitchFamily="34" charset="0"/>
              <a:buChar char="•"/>
            </a:pPr>
            <a:r>
              <a:rPr lang="en-US" sz="2400" b="1" dirty="1">
                <a:solidFill>
                  <a:schemeClr val="accent1"/>
                </a:solidFill>
              </a:rPr>
              <a:t>	How much interaction is there with any vulnerable populations?</a:t>
            </a:r>
          </a:p>
        </p:txBody>
      </p:sp>
    </p:spTree>
    <p:extLst>
      <p:ext uri="{BB962C8B-B14F-4D97-AF65-F5344CB8AC3E}">
        <p14:creationId xmlns:p14="http://schemas.microsoft.com/office/powerpoint/2010/main" val="385891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EA3A0-D4D3-4D50-A4DF-372234494ABB}"/>
              </a:ext>
            </a:extLst>
          </p:cNvPr>
          <p:cNvSpPr>
            <a:spLocks noGrp="1"/>
          </p:cNvSpPr>
          <p:nvPr>
            <p:ph type="sldNum" sz="quarter" idx="12"/>
          </p:nvPr>
        </p:nvSpPr>
        <p:spPr/>
        <p:txBody>
          <a:bodyPr/>
          <a:lstStyle/>
          <a:p>
            <a:fld id="{EFAE4BC5-B8E0-4F63-A3DD-483009245C1B}" type="slidenum">
              <a:rPr lang="en-US" smtClean="0"/>
              <a:t>15</a:t>
            </a:fld>
            <a:endParaRPr lang="en-US"/>
          </a:p>
        </p:txBody>
      </p:sp>
      <p:sp>
        <p:nvSpPr>
          <p:cNvPr id="3" name="TextBox 2">
            <a:extLst>
              <a:ext uri="{FF2B5EF4-FFF2-40B4-BE49-F238E27FC236}">
                <a16:creationId xmlns:a16="http://schemas.microsoft.com/office/drawing/2014/main" id="{C607DA0A-7A6D-41C0-B9FB-842CCD9DB2BE}"/>
              </a:ext>
            </a:extLst>
          </p:cNvPr>
          <p:cNvSpPr txBox="1"/>
          <p:nvPr/>
        </p:nvSpPr>
        <p:spPr>
          <a:xfrm>
            <a:off x="526518" y="941560"/>
            <a:ext cx="10966849" cy="2739211"/>
          </a:xfrm>
          <a:prstGeom prst="rect"/>
          <a:noFill/>
        </p:spPr>
        <p:txBody>
          <a:bodyPr wrap="none" rtlCol="0">
            <a:spAutoFit/>
          </a:bodyPr>
          <a:lstStyle/>
          <a:p>
            <a:pPr algn="ctr"/>
            <a:r>
              <a:rPr lang="en-US" sz="2800" b="1" u="sng" dirty="1">
                <a:solidFill>
                  <a:schemeClr val="accent1"/>
                </a:solidFill>
              </a:rPr>
              <a:t>Beware unwittingly making improper disability-related medical inquiries</a:t>
            </a:r>
          </a:p>
          <a:p>
            <a:endParaRPr lang="en-US"/>
          </a:p>
          <a:p>
            <a:r>
              <a:rPr lang="en-US" dirty="1"/>
              <a:t>Is merely asking if an employee has been vaccinated is not an improper “medical inquiry,” but </a:t>
            </a:r>
          </a:p>
          <a:p>
            <a:r>
              <a:rPr lang="en-US" dirty="1"/>
              <a:t>if the employee has not been vaccinated, asking WHY NOT, may be a violation. Any such inquiries </a:t>
            </a:r>
          </a:p>
          <a:p>
            <a:r>
              <a:rPr lang="en-US" dirty="1"/>
              <a:t>must be job-related and consistent with business necessity. </a:t>
            </a:r>
          </a:p>
          <a:p>
            <a:endParaRPr lang="en-US"/>
          </a:p>
          <a:p>
            <a:r>
              <a:rPr lang="en-US" dirty="1"/>
              <a:t>You can ask for proof of vaccination, but make sure the employee doesn’t offer more information that that. </a:t>
            </a:r>
          </a:p>
          <a:p>
            <a:r>
              <a:rPr lang="en-US" dirty="1"/>
              <a:t>Avoid any discussions about genetics (in violation of the federal statute “GINA.”</a:t>
            </a:r>
          </a:p>
          <a:p>
            <a:endParaRPr lang="en-US"/>
          </a:p>
        </p:txBody>
      </p:sp>
    </p:spTree>
    <p:extLst>
      <p:ext uri="{BB962C8B-B14F-4D97-AF65-F5344CB8AC3E}">
        <p14:creationId xmlns:p14="http://schemas.microsoft.com/office/powerpoint/2010/main" val="4048725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17AF1E-B7D2-4DD7-A013-3C0214B4F050}"/>
              </a:ext>
            </a:extLst>
          </p:cNvPr>
          <p:cNvSpPr>
            <a:spLocks noGrp="1"/>
          </p:cNvSpPr>
          <p:nvPr>
            <p:ph type="sldNum" sz="quarter" idx="12"/>
          </p:nvPr>
        </p:nvSpPr>
        <p:spPr/>
        <p:txBody>
          <a:bodyPr/>
          <a:lstStyle/>
          <a:p>
            <a:fld id="{EFAE4BC5-B8E0-4F63-A3DD-483009245C1B}" type="slidenum">
              <a:rPr lang="en-US" smtClean="0"/>
              <a:t>16</a:t>
            </a:fld>
            <a:endParaRPr lang="en-US"/>
          </a:p>
        </p:txBody>
      </p:sp>
      <p:sp>
        <p:nvSpPr>
          <p:cNvPr id="3" name="TextBox 2">
            <a:extLst>
              <a:ext uri="{FF2B5EF4-FFF2-40B4-BE49-F238E27FC236}">
                <a16:creationId xmlns:a16="http://schemas.microsoft.com/office/drawing/2014/main" id="{511FF860-E886-4C12-878D-A919DCEE902E}"/>
              </a:ext>
            </a:extLst>
          </p:cNvPr>
          <p:cNvSpPr txBox="1"/>
          <p:nvPr/>
        </p:nvSpPr>
        <p:spPr>
          <a:xfrm>
            <a:off x="1068309" y="950614"/>
            <a:ext cx="5977598" cy="3847207"/>
          </a:xfrm>
          <a:prstGeom prst="rect"/>
          <a:noFill/>
        </p:spPr>
        <p:txBody>
          <a:bodyPr wrap="none" rtlCol="0">
            <a:spAutoFit/>
          </a:bodyPr>
          <a:lstStyle/>
          <a:p>
            <a:r>
              <a:rPr lang="en-US" sz="2800" b="1" u="sng" dirty="1">
                <a:solidFill>
                  <a:schemeClr val="accent1"/>
                </a:solidFill>
              </a:rPr>
              <a:t>Handling Employees with vaccinations:</a:t>
            </a:r>
          </a:p>
          <a:p>
            <a:endParaRPr lang="en-US"/>
          </a:p>
          <a:p>
            <a:r>
              <a:rPr lang="en-US" dirty="1"/>
              <a:t>Keep those records separate from other personnel files</a:t>
            </a:r>
          </a:p>
          <a:p>
            <a:endParaRPr lang="en-US"/>
          </a:p>
          <a:p>
            <a:r>
              <a:rPr lang="en-US" dirty="1"/>
              <a:t>Remind employees to comply with other safety precautions:</a:t>
            </a:r>
          </a:p>
          <a:p>
            <a:endParaRPr lang="en-US"/>
          </a:p>
          <a:p>
            <a:pPr marL="742950" lvl="1" indent="-285750">
              <a:buFont typeface="Arial" panose="020b0604020202020204" pitchFamily="34" charset="0"/>
              <a:buChar char="•"/>
            </a:pPr>
            <a:r>
              <a:rPr lang="en-US" dirty="1"/>
              <a:t>Testing;</a:t>
            </a:r>
          </a:p>
          <a:p>
            <a:pPr marL="742950" lvl="1" indent="-285750">
              <a:buFont typeface="Arial" panose="020b0604020202020204" pitchFamily="34" charset="0"/>
              <a:buChar char="•"/>
            </a:pPr>
            <a:r>
              <a:rPr lang="en-US" dirty="1"/>
              <a:t>Screening;</a:t>
            </a:r>
          </a:p>
          <a:p>
            <a:pPr marL="742950" lvl="1" indent="-285750">
              <a:buFont typeface="Arial" panose="020b0604020202020204" pitchFamily="34" charset="0"/>
              <a:buChar char="•"/>
            </a:pPr>
            <a:r>
              <a:rPr lang="en-US" dirty="1"/>
              <a:t>Taking temperatures;</a:t>
            </a:r>
          </a:p>
          <a:p>
            <a:pPr marL="742950" lvl="1" indent="-285750">
              <a:buFont typeface="Arial" panose="020b0604020202020204" pitchFamily="34" charset="0"/>
              <a:buChar char="•"/>
            </a:pPr>
            <a:r>
              <a:rPr lang="en-US" dirty="1"/>
              <a:t>Face covering</a:t>
            </a:r>
          </a:p>
          <a:p>
            <a:pPr marL="742950" lvl="1" indent="-285750">
              <a:buFont typeface="Arial" panose="020b0604020202020204" pitchFamily="34" charset="0"/>
              <a:buChar char="•"/>
            </a:pPr>
            <a:r>
              <a:rPr lang="en-US" dirty="1"/>
              <a:t>Hand washing;</a:t>
            </a:r>
          </a:p>
          <a:p>
            <a:pPr marL="742950" lvl="1" indent="-285750">
              <a:buFont typeface="Arial" panose="020b0604020202020204" pitchFamily="34" charset="0"/>
              <a:buChar char="•"/>
            </a:pPr>
            <a:r>
              <a:rPr lang="en-US" dirty="1"/>
              <a:t>Avoiding congregating; etc.</a:t>
            </a:r>
          </a:p>
          <a:p>
            <a:endParaRPr lang="en-US"/>
          </a:p>
        </p:txBody>
      </p:sp>
    </p:spTree>
    <p:extLst>
      <p:ext uri="{BB962C8B-B14F-4D97-AF65-F5344CB8AC3E}">
        <p14:creationId xmlns:p14="http://schemas.microsoft.com/office/powerpoint/2010/main" val="4105302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4560FA-E840-4EF7-B30F-D99BE20902FA}"/>
              </a:ext>
            </a:extLst>
          </p:cNvPr>
          <p:cNvSpPr>
            <a:spLocks noGrp="1"/>
          </p:cNvSpPr>
          <p:nvPr>
            <p:ph type="sldNum" sz="quarter" idx="12"/>
          </p:nvPr>
        </p:nvSpPr>
        <p:spPr/>
        <p:txBody>
          <a:bodyPr/>
          <a:lstStyle/>
          <a:p>
            <a:fld id="{EFAE4BC5-B8E0-4F63-A3DD-483009245C1B}" type="slidenum">
              <a:rPr lang="en-US" smtClean="0"/>
              <a:t>17</a:t>
            </a:fld>
            <a:endParaRPr lang="en-US"/>
          </a:p>
        </p:txBody>
      </p:sp>
      <p:sp>
        <p:nvSpPr>
          <p:cNvPr id="3" name="TextBox 2">
            <a:extLst>
              <a:ext uri="{FF2B5EF4-FFF2-40B4-BE49-F238E27FC236}">
                <a16:creationId xmlns:a16="http://schemas.microsoft.com/office/drawing/2014/main" id="{9106F98F-FC62-4A1D-BAD9-9B9DAD2240B1}"/>
              </a:ext>
            </a:extLst>
          </p:cNvPr>
          <p:cNvSpPr txBox="1"/>
          <p:nvPr/>
        </p:nvSpPr>
        <p:spPr>
          <a:xfrm>
            <a:off x="1810693" y="1475715"/>
            <a:ext cx="6944658" cy="1138773"/>
          </a:xfrm>
          <a:prstGeom prst="rect"/>
          <a:noFill/>
        </p:spPr>
        <p:txBody>
          <a:bodyPr wrap="none" rtlCol="0">
            <a:spAutoFit/>
          </a:bodyPr>
          <a:lstStyle/>
          <a:p>
            <a:r>
              <a:rPr lang="en-US" sz="3200" b="1" u="sng" dirty="1">
                <a:solidFill>
                  <a:schemeClr val="accent1"/>
                </a:solidFill>
              </a:rPr>
              <a:t>Employers may encourage vaccinations:</a:t>
            </a:r>
          </a:p>
          <a:p>
            <a:endParaRPr lang="en-US"/>
          </a:p>
          <a:p>
            <a:r>
              <a:rPr lang="en-US" dirty="1"/>
              <a:t>Offer information, PTO, financial incentives, leave to recuperate, etc.</a:t>
            </a:r>
          </a:p>
        </p:txBody>
      </p:sp>
    </p:spTree>
    <p:extLst>
      <p:ext uri="{BB962C8B-B14F-4D97-AF65-F5344CB8AC3E}">
        <p14:creationId xmlns:p14="http://schemas.microsoft.com/office/powerpoint/2010/main" val="2408292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66B387-31FE-4D21-A289-24FB71DD1BCC}"/>
              </a:ext>
            </a:extLst>
          </p:cNvPr>
          <p:cNvSpPr>
            <a:spLocks noGrp="1"/>
          </p:cNvSpPr>
          <p:nvPr>
            <p:ph type="sldNum" sz="quarter" idx="12"/>
          </p:nvPr>
        </p:nvSpPr>
        <p:spPr/>
        <p:txBody>
          <a:bodyPr/>
          <a:lstStyle/>
          <a:p>
            <a:fld id="{EFAE4BC5-B8E0-4F63-A3DD-483009245C1B}" type="slidenum">
              <a:rPr lang="en-US" smtClean="0"/>
              <a:t>18</a:t>
            </a:fld>
            <a:endParaRPr lang="en-US"/>
          </a:p>
        </p:txBody>
      </p:sp>
      <p:sp>
        <p:nvSpPr>
          <p:cNvPr id="5" name="TextBox 4">
            <a:extLst>
              <a:ext uri="{FF2B5EF4-FFF2-40B4-BE49-F238E27FC236}">
                <a16:creationId xmlns:a16="http://schemas.microsoft.com/office/drawing/2014/main" id="{2EF139DC-160B-492B-9ADA-32B376735934}"/>
              </a:ext>
            </a:extLst>
          </p:cNvPr>
          <p:cNvSpPr txBox="1"/>
          <p:nvPr/>
        </p:nvSpPr>
        <p:spPr>
          <a:xfrm>
            <a:off x="1539089" y="1131683"/>
            <a:ext cx="9334991" cy="3293209"/>
          </a:xfrm>
          <a:prstGeom prst="rect"/>
          <a:noFill/>
        </p:spPr>
        <p:txBody>
          <a:bodyPr wrap="none" rtlCol="0">
            <a:spAutoFit/>
          </a:bodyPr>
          <a:lstStyle/>
          <a:p>
            <a:r>
              <a:rPr lang="en-US" sz="2800" b="1" u="sng" dirty="1">
                <a:solidFill>
                  <a:schemeClr val="accent1"/>
                </a:solidFill>
              </a:rPr>
              <a:t>Practice Tips:</a:t>
            </a:r>
          </a:p>
          <a:p>
            <a:endParaRPr lang="en-US"/>
          </a:p>
          <a:p>
            <a:r>
              <a:rPr lang="en-US" dirty="1"/>
              <a:t>Communicate with your employees and become aware of any need to consider accommodations;</a:t>
            </a:r>
          </a:p>
          <a:p>
            <a:endParaRPr lang="en-US"/>
          </a:p>
          <a:p>
            <a:r>
              <a:rPr lang="en-US" dirty="1"/>
              <a:t>Engage in the interactive process;</a:t>
            </a:r>
          </a:p>
          <a:p>
            <a:endParaRPr lang="en-US"/>
          </a:p>
          <a:p>
            <a:r>
              <a:rPr lang="en-US" dirty="1"/>
              <a:t>Document communications and keep a record of efforts to comply;</a:t>
            </a:r>
          </a:p>
          <a:p>
            <a:endParaRPr lang="en-US"/>
          </a:p>
          <a:p>
            <a:r>
              <a:rPr lang="en-US" dirty="1"/>
              <a:t>Appoint someone to oversee requests for accommodations;</a:t>
            </a:r>
          </a:p>
          <a:p>
            <a:endParaRPr lang="en-US"/>
          </a:p>
          <a:p>
            <a:r>
              <a:rPr lang="en-US" dirty="1"/>
              <a:t> </a:t>
            </a:r>
          </a:p>
        </p:txBody>
      </p:sp>
    </p:spTree>
    <p:extLst>
      <p:ext uri="{BB962C8B-B14F-4D97-AF65-F5344CB8AC3E}">
        <p14:creationId xmlns:p14="http://schemas.microsoft.com/office/powerpoint/2010/main" val="318361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p:cNvSpPr/>
          <p:nvPr/>
        </p:nvSpPr>
        <p:spPr>
          <a:xfrm>
            <a:off x="0" y="1668369"/>
            <a:ext cx="11963249" cy="4825615"/>
          </a:xfrm>
          <a:prstGeom prst="rect"/>
        </p:spPr>
        <p:txBody>
          <a:bodyPr wrap="square">
            <a:normAutofit fontScale="92500" lnSpcReduction="10000"/>
          </a:bodyPr>
          <a:lstStyle/>
          <a:p>
            <a:pPr algn="just"/>
            <a:r>
              <a:rPr lang="en-US" sz="2400" dirty="1">
                <a:latin typeface="Times" panose="02020603050405020304" pitchFamily="18" charset="0"/>
              </a:rPr>
              <a:t>Employees will have a lot to complain about! An employee who objects to an employer violating a law, rule or regulation and who suffers an adverse employment action as a result, may bring a claim for retaliation and can recover damages and attorneys’ fees under Florida’s private whistleblower statute. </a:t>
            </a:r>
            <a:r>
              <a:rPr lang="en-US" sz="2400" dirty="1">
                <a:latin typeface="Times" panose="02020603050405020304" pitchFamily="18" charset="0"/>
              </a:rPr>
              <a:t>Fla.Stat</a:t>
            </a:r>
            <a:r>
              <a:rPr lang="en-US" sz="2400" dirty="1">
                <a:latin typeface="Times" panose="02020603050405020304" pitchFamily="18" charset="0"/>
              </a:rPr>
              <a:t>. Section 448.101. </a:t>
            </a:r>
          </a:p>
          <a:p>
            <a:pPr algn="just"/>
            <a:endParaRPr lang="en-US" sz="2400">
              <a:latin typeface="Times" panose="02020603050405020304" pitchFamily="18" charset="0"/>
            </a:endParaRPr>
          </a:p>
          <a:p>
            <a:pPr algn="just"/>
            <a:r>
              <a:rPr lang="en-US" sz="2400" dirty="1">
                <a:latin typeface="Times" panose="02020603050405020304" pitchFamily="18" charset="0"/>
              </a:rPr>
              <a:t>Similarly, employees who are retaliated against for making claims for overtime (even orally), workers compensation relief for an injury on the job (like being infected in an unsafe workplace), discrimination, harassment, or hostile work environment, leave under the regular Family Medical Leave Act (“FMLA”) or are denied benefits under protective statutes, or for discrimination, may also have retaliation claims—where they can seek recovery of the wages they lost. </a:t>
            </a:r>
          </a:p>
          <a:p>
            <a:pPr algn="just"/>
            <a:endParaRPr lang="en-US" sz="2400">
              <a:latin typeface="Times" panose="02020603050405020304" pitchFamily="18" charset="0"/>
            </a:endParaRPr>
          </a:p>
          <a:p>
            <a:pPr algn="just"/>
            <a:r>
              <a:rPr lang="en-US" sz="2400" dirty="1">
                <a:latin typeface="Times" panose="02020603050405020304" pitchFamily="18" charset="0"/>
              </a:rPr>
              <a:t>Under current circumstances, an employer may get sued for not bringing back an employee from a furlough, layoff or reduction of pay if that employee had previously complained or objected to an employer’s legal non-compliance. With the ever-growing list of legal requirements facing employers, employees won’t run out of complaints and will sue if they suffer any adverse employment action.</a:t>
            </a:r>
          </a:p>
        </p:txBody>
      </p:sp>
      <p:sp>
        <p:nvSpPr>
          <p:cNvPr id="6" name="TextBox 5"/>
          <p:cNvSpPr txBox="1"/>
          <p:nvPr/>
        </p:nvSpPr>
        <p:spPr>
          <a:xfrm>
            <a:off x="212547" y="181993"/>
            <a:ext cx="7244178" cy="1077218"/>
          </a:xfrm>
          <a:prstGeom prst="rect"/>
          <a:noFill/>
        </p:spPr>
        <p:txBody>
          <a:bodyPr wrap="square" rtlCol="0">
            <a:spAutoFit/>
          </a:bodyPr>
          <a:lstStyle/>
          <a:p>
            <a:r>
              <a:rPr lang="en-US" sz="3200" b="1" u="sng" dirty="1">
                <a:solidFill>
                  <a:schemeClr val="accent1"/>
                </a:solidFill>
                <a:latin typeface="Times" panose="02020603050405020304" pitchFamily="18" charset="0"/>
              </a:rPr>
              <a:t>Beware the Whistleblower and Avoid Retaliation in all of its forms</a:t>
            </a:r>
            <a:endParaRPr lang="en-US" sz="3200">
              <a:solidFill>
                <a:schemeClr val="accent1"/>
              </a:solidFill>
              <a:latin typeface="Times" panose="02020603050405020304" pitchFamily="18" charset="0"/>
            </a:endParaRPr>
          </a:p>
        </p:txBody>
      </p:sp>
      <p:pic>
        <p:nvPicPr>
          <p:cNvPr id="4" name="Picture 2" descr="Behold The Power Of The Whistleblower">
            <a:extLst>
              <a:ext uri="{FF2B5EF4-FFF2-40B4-BE49-F238E27FC236}">
                <a16:creationId xmlns:a16="http://schemas.microsoft.com/office/drawing/2014/main" id="{3C3B1A65-9A90-4282-9031-068E1EF09F0E}"/>
              </a:ext>
            </a:extLst>
          </p:cNvPr>
          <p:cNvPicPr>
            <a:picLocks noChangeAspect="1" noChangeArrowheads="1"/>
          </p:cNvPicPr>
          <p:nvPr/>
        </p:nvPicPr>
        <p:blipFill>
          <a:blip r:embed="rId2"/>
          <a:srcRect/>
          <a:stretch>
            <a:fillRect/>
          </a:stretch>
        </p:blipFill>
        <p:spPr>
          <a:xfrm>
            <a:off x="8199291" y="308167"/>
            <a:ext cx="2619600" cy="1360202"/>
          </a:xfrm>
          <a:prstGeom prst="rect"/>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A4BA7FD-5B9E-4AE9-8BB4-686FD1268554}"/>
              </a:ext>
            </a:extLst>
          </p:cNvPr>
          <p:cNvSpPr>
            <a:spLocks noGrp="1"/>
          </p:cNvSpPr>
          <p:nvPr>
            <p:ph type="sldNum" sz="quarter" idx="12"/>
          </p:nvPr>
        </p:nvSpPr>
        <p:spPr/>
        <p:txBody>
          <a:bodyPr/>
          <a:lstStyle/>
          <a:p>
            <a:fld id="{EFAE4BC5-B8E0-4F63-A3DD-483009245C1B}" type="slidenum">
              <a:rPr lang="en-US" smtClean="0"/>
              <a:t>19</a:t>
            </a:fld>
            <a:endParaRPr lang="en-US"/>
          </a:p>
        </p:txBody>
      </p:sp>
    </p:spTree>
    <p:extLst>
      <p:ext uri="{BB962C8B-B14F-4D97-AF65-F5344CB8AC3E}">
        <p14:creationId xmlns:p14="http://schemas.microsoft.com/office/powerpoint/2010/main" val="539029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77467-453D-44E1-A78C-053EC0F5EF76}"/>
              </a:ext>
            </a:extLst>
          </p:cNvPr>
          <p:cNvSpPr txBox="1"/>
          <p:nvPr/>
        </p:nvSpPr>
        <p:spPr>
          <a:xfrm>
            <a:off x="3460234" y="142684"/>
            <a:ext cx="4953344" cy="584775"/>
          </a:xfrm>
          <a:prstGeom prst="rect"/>
          <a:noFill/>
        </p:spPr>
        <p:txBody>
          <a:bodyPr wrap="none" rtlCol="0">
            <a:spAutoFit/>
          </a:bodyPr>
          <a:lstStyle/>
          <a:p>
            <a:pPr algn="ctr"/>
            <a:r>
              <a:rPr lang="en-US" sz="3200" b="1" dirty="1">
                <a:solidFill>
                  <a:schemeClr val="accent1"/>
                </a:solidFill>
              </a:rPr>
              <a:t>Employers Are Reopening!!!</a:t>
            </a:r>
          </a:p>
        </p:txBody>
      </p:sp>
      <p:pic>
        <p:nvPicPr>
          <p:cNvPr id="4" name="Picture 3">
            <a:extLst>
              <a:ext uri="{FF2B5EF4-FFF2-40B4-BE49-F238E27FC236}">
                <a16:creationId xmlns:a16="http://schemas.microsoft.com/office/drawing/2014/main" id="{AF65B948-2096-4A70-9E97-576876885737}"/>
              </a:ext>
            </a:extLst>
          </p:cNvPr>
          <p:cNvPicPr>
            <a:picLocks noChangeAspect="1"/>
          </p:cNvPicPr>
          <p:nvPr/>
        </p:nvPicPr>
        <p:blipFill>
          <a:blip r:embed="rId2"/>
          <a:srcRect/>
          <a:stretch>
            <a:fillRect/>
          </a:stretch>
        </p:blipFill>
        <p:spPr>
          <a:xfrm>
            <a:off x="3035886" y="883922"/>
            <a:ext cx="6110377" cy="3750244"/>
          </a:xfrm>
          <a:prstGeom prst="rect"/>
        </p:spPr>
      </p:pic>
      <p:sp>
        <p:nvSpPr>
          <p:cNvPr id="3" name="Slide Number Placeholder 2">
            <a:extLst>
              <a:ext uri="{FF2B5EF4-FFF2-40B4-BE49-F238E27FC236}">
                <a16:creationId xmlns:a16="http://schemas.microsoft.com/office/drawing/2014/main" id="{DBDE6DBC-DE81-423B-BEA0-5E32CCC67FB1}"/>
              </a:ext>
            </a:extLst>
          </p:cNvPr>
          <p:cNvSpPr>
            <a:spLocks noGrp="1"/>
          </p:cNvSpPr>
          <p:nvPr>
            <p:ph type="sldNum" sz="quarter" idx="12"/>
          </p:nvPr>
        </p:nvSpPr>
        <p:spPr/>
        <p:txBody>
          <a:bodyPr/>
          <a:lstStyle/>
          <a:p>
            <a:fld id="{EFAE4BC5-B8E0-4F63-A3DD-483009245C1B}" type="slidenum">
              <a:rPr lang="en-US" smtClean="0"/>
              <a:t>2</a:t>
            </a:fld>
            <a:endParaRPr lang="en-US"/>
          </a:p>
        </p:txBody>
      </p:sp>
      <p:sp>
        <p:nvSpPr>
          <p:cNvPr id="6" name="TextBox 5">
            <a:extLst>
              <a:ext uri="{FF2B5EF4-FFF2-40B4-BE49-F238E27FC236}">
                <a16:creationId xmlns:a16="http://schemas.microsoft.com/office/drawing/2014/main" id="{1DEEBC69-C1CA-41E8-8610-F777F3BE7F7C}"/>
              </a:ext>
            </a:extLst>
          </p:cNvPr>
          <p:cNvSpPr txBox="1"/>
          <p:nvPr/>
        </p:nvSpPr>
        <p:spPr>
          <a:xfrm>
            <a:off x="3175504" y="4907040"/>
            <a:ext cx="6547918" cy="1200329"/>
          </a:xfrm>
          <a:prstGeom prst="rect"/>
          <a:noFill/>
        </p:spPr>
        <p:txBody>
          <a:bodyPr wrap="square">
            <a:spAutoFit/>
          </a:bodyPr>
          <a:lstStyle/>
          <a:p>
            <a:r>
              <a:rPr lang="en-US" b="1" i="0" dirty="1">
                <a:effectLst/>
                <a:latin typeface="Georgia" panose="02040502050405020303" pitchFamily="18" charset="0"/>
              </a:rPr>
              <a:t>The U.S. has administered the most coronavirus vaccine doses in the world, with more than 40% of adults and 75% of seniors at least partially inoculated—</a:t>
            </a:r>
            <a:endParaRPr lang="en-US" b="1"/>
          </a:p>
        </p:txBody>
      </p:sp>
    </p:spTree>
    <p:extLst>
      <p:ext uri="{BB962C8B-B14F-4D97-AF65-F5344CB8AC3E}">
        <p14:creationId xmlns:p14="http://schemas.microsoft.com/office/powerpoint/2010/main" val="4216809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B9FB2-5D61-47A3-BDAD-DD3A54FC2F6C}"/>
              </a:ext>
            </a:extLst>
          </p:cNvPr>
          <p:cNvSpPr/>
          <p:nvPr/>
        </p:nvSpPr>
        <p:spPr>
          <a:xfrm>
            <a:off x="963283" y="311850"/>
            <a:ext cx="11110822" cy="2677656"/>
          </a:xfrm>
          <a:prstGeom prst="rect"/>
        </p:spPr>
        <p:txBody>
          <a:bodyPr wrap="square">
            <a:spAutoFit/>
          </a:bodyPr>
          <a:lstStyle/>
          <a:p>
            <a:r>
              <a:rPr lang="en-US" kern="1800" dirty="1">
                <a:solidFill>
                  <a:srgbClr val="373739"/>
                </a:solidFill>
                <a:latin typeface="Times New Roman" panose="02020603050405020304" pitchFamily="18" charset="0"/>
                <a:ea typeface="Times New Roman" panose="02020603050405020304" pitchFamily="18" charset="0"/>
              </a:rPr>
              <a:t>Few employers (including non-union employers) realize that they may become liable for retaliation under the National Labor Relations Act (“</a:t>
            </a:r>
            <a:r>
              <a:rPr lang="en-US" sz="2400" b="1" u="sng" kern="1800" dirty="1">
                <a:solidFill>
                  <a:srgbClr val="373739"/>
                </a:solidFill>
                <a:latin typeface="Times New Roman" panose="02020603050405020304" pitchFamily="18" charset="0"/>
                <a:ea typeface="Times New Roman" panose="02020603050405020304" pitchFamily="18" charset="0"/>
              </a:rPr>
              <a:t>NLRA</a:t>
            </a:r>
            <a:r>
              <a:rPr lang="en-US" kern="1800" dirty="1">
                <a:solidFill>
                  <a:srgbClr val="373739"/>
                </a:solidFill>
                <a:latin typeface="Times New Roman" panose="02020603050405020304" pitchFamily="18" charset="0"/>
                <a:ea typeface="Times New Roman" panose="02020603050405020304" pitchFamily="18" charset="0"/>
              </a:rPr>
              <a:t>”) if they discipline employees for complaining about working conditions, because it may be deemed to be interference with that employee’s protected right to participate in concerted protected activity. An example may have occurred months ago, when Amazon fired, a worker who protested about unsafe workplace conditions due to concerns over Covid-19. Employers need to be VERY careful, now more than ever, whether, how and why they may take any adverse action against an employee (including, but not limited to, for example, not bringing the employee back from a furlough, layoff or reduction of pay). </a:t>
            </a:r>
            <a:r>
              <a:rPr lang="en-US" dirty="1">
                <a:solidFill>
                  <a:srgbClr val="001A32"/>
                </a:solidFill>
                <a:latin typeface="Times New Roman" panose="02020603050405020304" pitchFamily="18" charset="0"/>
                <a:ea typeface="Calibri" panose="020f0502020204030204" pitchFamily="34" charset="0"/>
              </a:rPr>
              <a:t>Now is the time to review whistleblower policies and establish hotlines in place to facilitate timely reporting, have thorough investigations conducted and avoid any retaliation.</a:t>
            </a:r>
            <a:endParaRPr lang="en-US"/>
          </a:p>
        </p:txBody>
      </p:sp>
      <p:pic>
        <p:nvPicPr>
          <p:cNvPr id="3" name="Picture 2">
            <a:extLst>
              <a:ext uri="{FF2B5EF4-FFF2-40B4-BE49-F238E27FC236}">
                <a16:creationId xmlns:a16="http://schemas.microsoft.com/office/drawing/2014/main" id="{567FE71F-48C3-467D-8C06-9805769304EE}"/>
              </a:ext>
            </a:extLst>
          </p:cNvPr>
          <p:cNvPicPr>
            <a:picLocks noChangeAspect="1" noChangeArrowheads="1"/>
          </p:cNvPicPr>
          <p:nvPr/>
        </p:nvPicPr>
        <p:blipFill>
          <a:blip r:embed="rId2"/>
          <a:srcRect/>
          <a:stretch>
            <a:fillRect/>
          </a:stretch>
        </p:blipFill>
        <p:spPr>
          <a:xfrm>
            <a:off x="4094401" y="2897173"/>
            <a:ext cx="4003197" cy="2666129"/>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8074DDB-B40A-4906-A225-29710D444A23}"/>
              </a:ext>
            </a:extLst>
          </p:cNvPr>
          <p:cNvSpPr/>
          <p:nvPr/>
        </p:nvSpPr>
        <p:spPr>
          <a:xfrm>
            <a:off x="2303252" y="5659253"/>
            <a:ext cx="8798944" cy="369332"/>
          </a:xfrm>
          <a:prstGeom prst="rect"/>
        </p:spPr>
        <p:txBody>
          <a:bodyPr wrap="square">
            <a:spAutoFit/>
          </a:bodyPr>
          <a:lstStyle/>
          <a:p>
            <a:r>
              <a:rPr lang="en-US" dirty="1"/>
              <a:t>For example, Amazon retaliated against, and fired, a worker who organized over Covid 19.</a:t>
            </a:r>
          </a:p>
        </p:txBody>
      </p:sp>
      <p:sp>
        <p:nvSpPr>
          <p:cNvPr id="4" name="Slide Number Placeholder 3">
            <a:extLst>
              <a:ext uri="{FF2B5EF4-FFF2-40B4-BE49-F238E27FC236}">
                <a16:creationId xmlns:a16="http://schemas.microsoft.com/office/drawing/2014/main" id="{80825BE2-3365-4291-A28B-975C1ECB9D11}"/>
              </a:ext>
            </a:extLst>
          </p:cNvPr>
          <p:cNvSpPr>
            <a:spLocks noGrp="1"/>
          </p:cNvSpPr>
          <p:nvPr>
            <p:ph type="sldNum" sz="quarter" idx="12"/>
          </p:nvPr>
        </p:nvSpPr>
        <p:spPr/>
        <p:txBody>
          <a:bodyPr/>
          <a:lstStyle/>
          <a:p>
            <a:fld id="{EFAE4BC5-B8E0-4F63-A3DD-483009245C1B}" type="slidenum">
              <a:rPr lang="en-US" smtClean="0"/>
              <a:t>20</a:t>
            </a:fld>
            <a:endParaRPr lang="en-US"/>
          </a:p>
        </p:txBody>
      </p:sp>
    </p:spTree>
    <p:extLst>
      <p:ext uri="{BB962C8B-B14F-4D97-AF65-F5344CB8AC3E}">
        <p14:creationId xmlns:p14="http://schemas.microsoft.com/office/powerpoint/2010/main" val="661350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p:cNvSpPr/>
          <p:nvPr/>
        </p:nvSpPr>
        <p:spPr>
          <a:xfrm>
            <a:off x="846791" y="4000712"/>
            <a:ext cx="10072743" cy="2981322"/>
          </a:xfrm>
          <a:prstGeom prst="rect"/>
        </p:spPr>
        <p:txBody>
          <a:bodyPr wrap="square">
            <a:noAutofit/>
          </a:bodyPr>
          <a:lstStyle/>
          <a:p>
            <a:pPr algn="just"/>
            <a:r>
              <a:rPr lang="en-US" dirty="1">
                <a:latin typeface="Times" panose="02020603050405020304" pitchFamily="18" charset="0"/>
              </a:rPr>
              <a:t>Employers may get sued for mishandling its vaccination policy. For example, if an employer decided to make vaccinations mandatory and disciplined older workers, or those with pre-existing underlying conditions who are deemed more susceptible to infection, or pregnant workers, the employer could unwittingly be setting itself up to an age, gender, pregnancy discrimination and/or disability discrimination claim. Those who had previously taken leave under the FMLA, and were not brought back, could bring a retaliation claim. </a:t>
            </a: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a:p>
            <a:pPr algn="just"/>
            <a:endParaRPr lang="en-US">
              <a:latin typeface="Times" panose="02020603050405020304" pitchFamily="18" charset="0"/>
            </a:endParaRPr>
          </a:p>
        </p:txBody>
      </p:sp>
      <p:sp>
        <p:nvSpPr>
          <p:cNvPr id="6" name="TextBox 5"/>
          <p:cNvSpPr txBox="1"/>
          <p:nvPr/>
        </p:nvSpPr>
        <p:spPr>
          <a:xfrm>
            <a:off x="1233040" y="435787"/>
            <a:ext cx="10503240" cy="1077218"/>
          </a:xfrm>
          <a:prstGeom prst="rect"/>
          <a:noFill/>
        </p:spPr>
        <p:txBody>
          <a:bodyPr wrap="square" rtlCol="0">
            <a:spAutoFit/>
          </a:bodyPr>
          <a:lstStyle/>
          <a:p>
            <a:r>
              <a:rPr lang="en-US" sz="3200" b="1" u="sng" dirty="1">
                <a:solidFill>
                  <a:schemeClr val="accent1"/>
                </a:solidFill>
                <a:latin typeface="Times" panose="02020603050405020304" pitchFamily="18" charset="0"/>
              </a:rPr>
              <a:t>Discrimination Based on Potential Bias </a:t>
            </a:r>
          </a:p>
          <a:p>
            <a:r>
              <a:rPr lang="en-US" sz="3200" b="1" u="sng" dirty="1">
                <a:solidFill>
                  <a:schemeClr val="accent1"/>
                </a:solidFill>
                <a:latin typeface="Times" panose="02020603050405020304" pitchFamily="18" charset="0"/>
              </a:rPr>
              <a:t>in Applying a Vaccination Policy</a:t>
            </a:r>
            <a:endParaRPr lang="en-US" sz="3200">
              <a:solidFill>
                <a:schemeClr val="accent1"/>
              </a:solidFill>
              <a:latin typeface="Times" panose="02020603050405020304" pitchFamily="18" charset="0"/>
            </a:endParaRPr>
          </a:p>
        </p:txBody>
      </p:sp>
      <p:pic>
        <p:nvPicPr>
          <p:cNvPr id="5" name="Picture 2">
            <a:extLst>
              <a:ext uri="{FF2B5EF4-FFF2-40B4-BE49-F238E27FC236}">
                <a16:creationId xmlns:a16="http://schemas.microsoft.com/office/drawing/2014/main" id="{A5B9C12A-EF39-4144-9DC2-0ABFA875FCB9}"/>
              </a:ext>
            </a:extLst>
          </p:cNvPr>
          <p:cNvPicPr>
            <a:picLocks noChangeAspect="1" noChangeArrowheads="1"/>
          </p:cNvPicPr>
          <p:nvPr/>
        </p:nvPicPr>
        <p:blipFill>
          <a:blip r:embed="rId2"/>
          <a:srcRect/>
          <a:stretch>
            <a:fillRect/>
          </a:stretch>
        </p:blipFill>
        <p:spPr>
          <a:xfrm>
            <a:off x="4191861" y="1855072"/>
            <a:ext cx="2857500" cy="1905000"/>
          </a:xfrm>
          <a:prstGeom prst="rect"/>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77848-18EB-4C7B-A8D2-E59D98AEF95D}"/>
              </a:ext>
            </a:extLst>
          </p:cNvPr>
          <p:cNvSpPr>
            <a:spLocks noGrp="1"/>
          </p:cNvSpPr>
          <p:nvPr>
            <p:ph type="sldNum" sz="quarter" idx="12"/>
          </p:nvPr>
        </p:nvSpPr>
        <p:spPr/>
        <p:txBody>
          <a:bodyPr/>
          <a:lstStyle/>
          <a:p>
            <a:fld id="{EFAE4BC5-B8E0-4F63-A3DD-483009245C1B}" type="slidenum">
              <a:rPr lang="en-US" smtClean="0"/>
              <a:t>21</a:t>
            </a:fld>
            <a:endParaRPr lang="en-US"/>
          </a:p>
        </p:txBody>
      </p:sp>
    </p:spTree>
    <p:extLst>
      <p:ext uri="{BB962C8B-B14F-4D97-AF65-F5344CB8AC3E}">
        <p14:creationId xmlns:p14="http://schemas.microsoft.com/office/powerpoint/2010/main" val="3657112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p:cNvSpPr/>
          <p:nvPr/>
        </p:nvSpPr>
        <p:spPr>
          <a:xfrm>
            <a:off x="320803" y="1457691"/>
            <a:ext cx="10503241" cy="4596880"/>
          </a:xfrm>
          <a:prstGeom prst="rect"/>
        </p:spPr>
        <p:txBody>
          <a:bodyPr wrap="square">
            <a:noAutofit/>
          </a:bodyPr>
          <a:lstStyle/>
          <a:p>
            <a:pPr algn="just"/>
            <a:r>
              <a:rPr lang="en-US" sz="2400" dirty="1">
                <a:latin typeface="Times" panose="02020603050405020304" pitchFamily="18" charset="0"/>
              </a:rPr>
              <a:t>Under the </a:t>
            </a:r>
            <a:r>
              <a:rPr lang="en-US" sz="2400" b="1" u="sng" dirty="1">
                <a:latin typeface="Times" panose="02020603050405020304" pitchFamily="18" charset="0"/>
              </a:rPr>
              <a:t>FMLA</a:t>
            </a:r>
            <a:r>
              <a:rPr lang="en-US" sz="2400" dirty="1">
                <a:latin typeface="Times" panose="02020603050405020304" pitchFamily="18" charset="0"/>
              </a:rPr>
              <a:t>, if the employer knows or has reason to know an eligible employee has a </a:t>
            </a:r>
            <a:r>
              <a:rPr lang="en-US" sz="2400" b="1" u="sng" dirty="1">
                <a:latin typeface="Times" panose="02020603050405020304" pitchFamily="18" charset="0"/>
              </a:rPr>
              <a:t>serious health condition </a:t>
            </a:r>
            <a:r>
              <a:rPr lang="en-US" sz="2400" dirty="1">
                <a:latin typeface="Times" panose="02020603050405020304" pitchFamily="18" charset="0"/>
              </a:rPr>
              <a:t>or may qualify for leave, the employer has an affirmative obligation to provide the employee with formal written Notice of Eligibility and Rights &amp; Responsibilities. </a:t>
            </a:r>
          </a:p>
          <a:p>
            <a:pPr algn="just"/>
            <a:endParaRPr lang="en-US" sz="2400">
              <a:latin typeface="Times" panose="02020603050405020304" pitchFamily="18" charset="0"/>
            </a:endParaRPr>
          </a:p>
          <a:p>
            <a:pPr algn="just"/>
            <a:r>
              <a:rPr lang="en-US" sz="2400" dirty="1">
                <a:latin typeface="Times" panose="02020603050405020304" pitchFamily="18" charset="0"/>
              </a:rPr>
              <a:t>Under the </a:t>
            </a:r>
            <a:r>
              <a:rPr lang="en-US" sz="2400" b="1" u="sng" dirty="1">
                <a:latin typeface="Times" panose="02020603050405020304" pitchFamily="18" charset="0"/>
              </a:rPr>
              <a:t>ADA</a:t>
            </a:r>
            <a:r>
              <a:rPr lang="en-US" sz="2400" dirty="1">
                <a:latin typeface="Times" panose="02020603050405020304" pitchFamily="18" charset="0"/>
              </a:rPr>
              <a:t>, if the employer knows or has reason to know an employee has a </a:t>
            </a:r>
            <a:r>
              <a:rPr lang="en-US" sz="2400" b="1" u="sng" dirty="1">
                <a:latin typeface="Times" panose="02020603050405020304" pitchFamily="18" charset="0"/>
              </a:rPr>
              <a:t>disability or regards  the employee as having a disability (physical or emotional), </a:t>
            </a:r>
            <a:r>
              <a:rPr lang="en-US" sz="2400" dirty="1">
                <a:latin typeface="Times" panose="02020603050405020304" pitchFamily="18" charset="0"/>
              </a:rPr>
              <a:t>the employer has an affirmative obligation to engage in the </a:t>
            </a:r>
            <a:r>
              <a:rPr lang="en-US" sz="2400" b="1" u="sng" dirty="1">
                <a:latin typeface="Times" panose="02020603050405020304" pitchFamily="18" charset="0"/>
              </a:rPr>
              <a:t>“interactive process”</a:t>
            </a:r>
            <a:r>
              <a:rPr lang="en-US" sz="2400" dirty="1">
                <a:latin typeface="Times" panose="02020603050405020304" pitchFamily="18" charset="0"/>
              </a:rPr>
              <a:t> to determine if a reasonable accommodation must be provided to the employee, unless the employer can prove that providing the accommodation sought by the employee would work a hardship on the employer’s business.</a:t>
            </a:r>
          </a:p>
        </p:txBody>
      </p:sp>
      <p:sp>
        <p:nvSpPr>
          <p:cNvPr id="6" name="TextBox 5"/>
          <p:cNvSpPr txBox="1"/>
          <p:nvPr/>
        </p:nvSpPr>
        <p:spPr>
          <a:xfrm>
            <a:off x="320803" y="256911"/>
            <a:ext cx="10503240" cy="954107"/>
          </a:xfrm>
          <a:prstGeom prst="rect"/>
          <a:noFill/>
        </p:spPr>
        <p:txBody>
          <a:bodyPr wrap="square" rtlCol="0">
            <a:spAutoFit/>
          </a:bodyPr>
          <a:lstStyle/>
          <a:p>
            <a:r>
              <a:rPr lang="en-US" sz="2800" b="1" u="sng" dirty="1">
                <a:solidFill>
                  <a:schemeClr val="accent1"/>
                </a:solidFill>
                <a:latin typeface="Times" panose="02020603050405020304" pitchFamily="18" charset="0"/>
              </a:rPr>
              <a:t>Family Medical Leave (“FMLA”) Notice of Eligibility and the Americans With Disability Act (“ADA”) Interactive Process</a:t>
            </a:r>
            <a:endParaRPr lang="en-US" sz="2800">
              <a:solidFill>
                <a:schemeClr val="accent1"/>
              </a:solidFill>
              <a:latin typeface="Times" panose="02020603050405020304" pitchFamily="18" charset="0"/>
            </a:endParaRPr>
          </a:p>
        </p:txBody>
      </p:sp>
      <p:sp>
        <p:nvSpPr>
          <p:cNvPr id="3" name="Slide Number Placeholder 2">
            <a:extLst>
              <a:ext uri="{FF2B5EF4-FFF2-40B4-BE49-F238E27FC236}">
                <a16:creationId xmlns:a16="http://schemas.microsoft.com/office/drawing/2014/main" id="{5541C436-1751-4142-93C6-FF0731FE81FB}"/>
              </a:ext>
            </a:extLst>
          </p:cNvPr>
          <p:cNvSpPr>
            <a:spLocks noGrp="1"/>
          </p:cNvSpPr>
          <p:nvPr>
            <p:ph type="sldNum" sz="quarter" idx="12"/>
          </p:nvPr>
        </p:nvSpPr>
        <p:spPr/>
        <p:txBody>
          <a:bodyPr/>
          <a:lstStyle/>
          <a:p>
            <a:fld id="{EFAE4BC5-B8E0-4F63-A3DD-483009245C1B}" type="slidenum">
              <a:rPr lang="en-US" smtClean="0"/>
              <a:t>22</a:t>
            </a:fld>
            <a:endParaRPr lang="en-US"/>
          </a:p>
        </p:txBody>
      </p:sp>
    </p:spTree>
    <p:extLst>
      <p:ext uri="{BB962C8B-B14F-4D97-AF65-F5344CB8AC3E}">
        <p14:creationId xmlns:p14="http://schemas.microsoft.com/office/powerpoint/2010/main" val="597799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ectangle 1"/>
          <p:cNvSpPr/>
          <p:nvPr/>
        </p:nvSpPr>
        <p:spPr>
          <a:xfrm>
            <a:off x="404885" y="1351509"/>
            <a:ext cx="11345663" cy="4401205"/>
          </a:xfrm>
          <a:prstGeom prst="rect"/>
        </p:spPr>
        <p:txBody>
          <a:bodyPr wrap="square">
            <a:spAutoFit/>
          </a:bodyPr>
          <a:lstStyle/>
          <a:p>
            <a:pPr algn="just" fontAlgn="base"/>
            <a:r>
              <a:rPr lang="en-US" sz="2800" dirty="1">
                <a:latin typeface="Times" panose="02020603050405020304" pitchFamily="18" charset="0"/>
              </a:rPr>
              <a:t>Employers should immediately secure Employment Practices Liability Insurance (“EPLI”) in anticipation of an onslaught of lawsuits. </a:t>
            </a:r>
          </a:p>
          <a:p>
            <a:pPr algn="just" fontAlgn="base"/>
            <a:endParaRPr lang="en-US" sz="2800">
              <a:latin typeface="Times" panose="02020603050405020304" pitchFamily="18" charset="0"/>
            </a:endParaRPr>
          </a:p>
          <a:p>
            <a:pPr algn="just" fontAlgn="base"/>
            <a:r>
              <a:rPr lang="en-US" sz="2800" dirty="1">
                <a:latin typeface="Times" panose="02020603050405020304" pitchFamily="18" charset="0"/>
              </a:rPr>
              <a:t>They may be able to  sue their carrier if their claims for business interruption damages under their commercial property “all risk” insurance policies are denied. </a:t>
            </a:r>
          </a:p>
          <a:p>
            <a:pPr algn="just" fontAlgn="base"/>
            <a:endParaRPr lang="en-US" sz="2800">
              <a:latin typeface="Times" panose="02020603050405020304" pitchFamily="18" charset="0"/>
            </a:endParaRPr>
          </a:p>
          <a:p>
            <a:pPr algn="just" fontAlgn="base"/>
            <a:r>
              <a:rPr lang="en-US" sz="2800" dirty="1">
                <a:latin typeface="Times" panose="02020603050405020304" pitchFamily="18" charset="0"/>
              </a:rPr>
              <a:t>Insurance brokers may be liable for not properly advising their clients to obtain adequate business interruption insurance or explaining the pitfalls of co-insurance. </a:t>
            </a:r>
          </a:p>
        </p:txBody>
      </p:sp>
      <p:sp>
        <p:nvSpPr>
          <p:cNvPr id="6" name="TextBox 5"/>
          <p:cNvSpPr txBox="1"/>
          <p:nvPr/>
        </p:nvSpPr>
        <p:spPr>
          <a:xfrm>
            <a:off x="441452" y="209206"/>
            <a:ext cx="9427029" cy="769441"/>
          </a:xfrm>
          <a:prstGeom prst="rect"/>
          <a:noFill/>
        </p:spPr>
        <p:txBody>
          <a:bodyPr wrap="square" rtlCol="0">
            <a:spAutoFit/>
          </a:bodyPr>
          <a:lstStyle/>
          <a:p>
            <a:r>
              <a:rPr lang="en-US" sz="4400" b="1" u="sng" dirty="1">
                <a:solidFill>
                  <a:schemeClr val="accent1"/>
                </a:solidFill>
                <a:latin typeface="Times" panose="02020603050405020304" pitchFamily="18" charset="0"/>
              </a:rPr>
              <a:t>Insurance, Insurance, Insurance</a:t>
            </a:r>
            <a:endParaRPr lang="en-US" sz="4400">
              <a:solidFill>
                <a:schemeClr val="accent1"/>
              </a:solidFill>
              <a:latin typeface="Times" panose="02020603050405020304" pitchFamily="18" charset="0"/>
            </a:endParaRPr>
          </a:p>
        </p:txBody>
      </p:sp>
      <p:sp>
        <p:nvSpPr>
          <p:cNvPr id="3" name="Slide Number Placeholder 2">
            <a:extLst>
              <a:ext uri="{FF2B5EF4-FFF2-40B4-BE49-F238E27FC236}">
                <a16:creationId xmlns:a16="http://schemas.microsoft.com/office/drawing/2014/main" id="{AB787D20-6DFC-43B9-B14E-D1FD54A1CC45}"/>
              </a:ext>
            </a:extLst>
          </p:cNvPr>
          <p:cNvSpPr>
            <a:spLocks noGrp="1"/>
          </p:cNvSpPr>
          <p:nvPr>
            <p:ph type="sldNum" sz="quarter" idx="12"/>
          </p:nvPr>
        </p:nvSpPr>
        <p:spPr/>
        <p:txBody>
          <a:bodyPr/>
          <a:lstStyle/>
          <a:p>
            <a:fld id="{EFAE4BC5-B8E0-4F63-A3DD-483009245C1B}" type="slidenum">
              <a:rPr lang="en-US" smtClean="0"/>
              <a:t>23</a:t>
            </a:fld>
            <a:endParaRPr lang="en-US"/>
          </a:p>
        </p:txBody>
      </p:sp>
    </p:spTree>
    <p:extLst>
      <p:ext uri="{BB962C8B-B14F-4D97-AF65-F5344CB8AC3E}">
        <p14:creationId xmlns:p14="http://schemas.microsoft.com/office/powerpoint/2010/main" val="1562648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7EBB4F-0599-498B-AE16-EE26BD3DB6B9}"/>
              </a:ext>
            </a:extLst>
          </p:cNvPr>
          <p:cNvSpPr>
            <a:spLocks noGrp="1"/>
          </p:cNvSpPr>
          <p:nvPr>
            <p:ph type="sldNum" sz="quarter" idx="12"/>
          </p:nvPr>
        </p:nvSpPr>
        <p:spPr/>
        <p:txBody>
          <a:bodyPr/>
          <a:lstStyle/>
          <a:p>
            <a:fld id="{EFAE4BC5-B8E0-4F63-A3DD-483009245C1B}" type="slidenum">
              <a:rPr lang="en-US" smtClean="0"/>
              <a:t>24</a:t>
            </a:fld>
            <a:endParaRPr lang="en-US"/>
          </a:p>
        </p:txBody>
      </p:sp>
      <p:sp>
        <p:nvSpPr>
          <p:cNvPr id="3" name="TextBox 2">
            <a:extLst>
              <a:ext uri="{FF2B5EF4-FFF2-40B4-BE49-F238E27FC236}">
                <a16:creationId xmlns:a16="http://schemas.microsoft.com/office/drawing/2014/main" id="{B2929B6A-5AC1-4727-A18E-624B63FF9706}"/>
              </a:ext>
            </a:extLst>
          </p:cNvPr>
          <p:cNvSpPr txBox="1"/>
          <p:nvPr/>
        </p:nvSpPr>
        <p:spPr>
          <a:xfrm>
            <a:off x="2335794" y="1575303"/>
            <a:ext cx="8736594" cy="3200876"/>
          </a:xfrm>
          <a:prstGeom prst="rect"/>
          <a:noFill/>
        </p:spPr>
        <p:txBody>
          <a:bodyPr wrap="square" rtlCol="0">
            <a:spAutoFit/>
          </a:bodyPr>
          <a:lstStyle/>
          <a:p>
            <a:r>
              <a:rPr lang="en-US" sz="3600" b="1" dirty="1">
                <a:solidFill>
                  <a:schemeClr val="accent1"/>
                </a:solidFill>
              </a:rPr>
              <a:t>MONITOR GOVERNMENT RESOURCES</a:t>
            </a:r>
          </a:p>
          <a:p>
            <a:r>
              <a:rPr lang="en-US" sz="3600" b="1" dirty="1">
                <a:solidFill>
                  <a:schemeClr val="accent1"/>
                </a:solidFill>
              </a:rPr>
              <a:t> TO STAY UP TO DATE:</a:t>
            </a:r>
          </a:p>
          <a:p>
            <a:endParaRPr lang="en-US"/>
          </a:p>
          <a:p>
            <a:pPr marL="457200" indent="-457200">
              <a:buFont typeface="Wingdings" panose="05000000000000000000" pitchFamily="2" charset="2"/>
              <a:buChar char="Ø"/>
            </a:pPr>
            <a:r>
              <a:rPr lang="en-US" sz="2800" dirty="1"/>
              <a:t>CDC</a:t>
            </a:r>
          </a:p>
          <a:p>
            <a:pPr marL="457200" indent="-457200">
              <a:buFont typeface="Wingdings" panose="05000000000000000000" pitchFamily="2" charset="2"/>
              <a:buChar char="Ø"/>
            </a:pPr>
            <a:r>
              <a:rPr lang="en-US" sz="2800" dirty="1"/>
              <a:t>OSHA</a:t>
            </a:r>
          </a:p>
          <a:p>
            <a:pPr marL="457200" indent="-457200">
              <a:buFont typeface="Wingdings" panose="05000000000000000000" pitchFamily="2" charset="2"/>
              <a:buChar char="Ø"/>
            </a:pPr>
            <a:r>
              <a:rPr lang="en-US" sz="2800" dirty="1"/>
              <a:t>EEOC</a:t>
            </a:r>
          </a:p>
          <a:p>
            <a:pPr marL="457200" indent="-457200">
              <a:buFont typeface="Wingdings" panose="05000000000000000000" pitchFamily="2" charset="2"/>
              <a:buChar char="Ø"/>
            </a:pPr>
            <a:r>
              <a:rPr lang="en-US" sz="2800" dirty="1"/>
              <a:t>DOL</a:t>
            </a:r>
          </a:p>
        </p:txBody>
      </p:sp>
    </p:spTree>
    <p:extLst>
      <p:ext uri="{BB962C8B-B14F-4D97-AF65-F5344CB8AC3E}">
        <p14:creationId xmlns:p14="http://schemas.microsoft.com/office/powerpoint/2010/main" val="3492273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D11D32-84DA-4449-83EB-D8D2A508E7E1}"/>
              </a:ext>
            </a:extLst>
          </p:cNvPr>
          <p:cNvPicPr>
            <a:picLocks noChangeAspect="1"/>
          </p:cNvPicPr>
          <p:nvPr/>
        </p:nvPicPr>
        <p:blipFill>
          <a:blip r:embed="rId2"/>
          <a:srcRect/>
          <a:stretch>
            <a:fillRect/>
          </a:stretch>
        </p:blipFill>
        <p:spPr>
          <a:xfrm>
            <a:off x="5226331" y="2098024"/>
            <a:ext cx="1133461" cy="1408574"/>
          </a:xfrm>
          <a:prstGeom prst="rect"/>
        </p:spPr>
      </p:pic>
      <p:sp>
        <p:nvSpPr>
          <p:cNvPr id="3" name="TextBox 2">
            <a:extLst>
              <a:ext uri="{FF2B5EF4-FFF2-40B4-BE49-F238E27FC236}">
                <a16:creationId xmlns:a16="http://schemas.microsoft.com/office/drawing/2014/main" id="{09EE463E-0ECA-4CBE-9987-675B3AFDF3F4}"/>
              </a:ext>
            </a:extLst>
          </p:cNvPr>
          <p:cNvSpPr txBox="1"/>
          <p:nvPr/>
        </p:nvSpPr>
        <p:spPr>
          <a:xfrm>
            <a:off x="4079526" y="4345497"/>
            <a:ext cx="3712299" cy="1200329"/>
          </a:xfrm>
          <a:prstGeom prst="rect"/>
          <a:noFill/>
        </p:spPr>
        <p:txBody>
          <a:bodyPr wrap="none" rtlCol="0">
            <a:spAutoFit/>
          </a:bodyPr>
          <a:lstStyle/>
          <a:p>
            <a:pPr algn="ctr"/>
            <a:r>
              <a:rPr lang="en-US" sz="2400" dirty="1">
                <a:hlinkClick r:id="rId3">
                  <a:extLst>
                    <a:ext uri="{A12FA001-AC4F-418D-AE19-62706E023703}">
                      <ahyp:hlinkClr xmlns:ahyp="http://schemas.microsoft.com/office/drawing/2018/hyperlinkcolor" val="tx"/>
                    </a:ext>
                  </a:extLst>
                </a:hlinkClick>
              </a:rPr>
              <a:t>steve@schwarzberglaw.com</a:t>
            </a:r>
            <a:endParaRPr lang="en-US" sz="2400"/>
          </a:p>
          <a:p>
            <a:pPr algn="ctr"/>
            <a:r>
              <a:rPr lang="en-US" sz="2400" dirty="1"/>
              <a:t>561-371-2216</a:t>
            </a:r>
          </a:p>
          <a:p>
            <a:pPr algn="ctr"/>
            <a:r>
              <a:rPr lang="en-US" sz="2400" dirty="1"/>
              <a:t>www.schwarzberglaw.com</a:t>
            </a:r>
          </a:p>
        </p:txBody>
      </p:sp>
      <p:sp>
        <p:nvSpPr>
          <p:cNvPr id="4" name="Slide Number Placeholder 3">
            <a:extLst>
              <a:ext uri="{FF2B5EF4-FFF2-40B4-BE49-F238E27FC236}">
                <a16:creationId xmlns:a16="http://schemas.microsoft.com/office/drawing/2014/main" id="{5C65AC00-43F7-465D-9762-9850B1516768}"/>
              </a:ext>
            </a:extLst>
          </p:cNvPr>
          <p:cNvSpPr>
            <a:spLocks noGrp="1"/>
          </p:cNvSpPr>
          <p:nvPr>
            <p:ph type="sldNum" sz="quarter" idx="12"/>
          </p:nvPr>
        </p:nvSpPr>
        <p:spPr/>
        <p:txBody>
          <a:bodyPr/>
          <a:lstStyle/>
          <a:p>
            <a:fld id="{EFAE4BC5-B8E0-4F63-A3DD-483009245C1B}" type="slidenum">
              <a:rPr lang="en-US" smtClean="0"/>
              <a:t>25</a:t>
            </a:fld>
            <a:endParaRPr lang="en-US"/>
          </a:p>
        </p:txBody>
      </p:sp>
    </p:spTree>
    <p:extLst>
      <p:ext uri="{BB962C8B-B14F-4D97-AF65-F5344CB8AC3E}">
        <p14:creationId xmlns:p14="http://schemas.microsoft.com/office/powerpoint/2010/main" val="17060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4C39D7-78CC-45A4-B170-A2B56700F8F3}"/>
              </a:ext>
            </a:extLst>
          </p:cNvPr>
          <p:cNvSpPr>
            <a:spLocks noGrp="1"/>
          </p:cNvSpPr>
          <p:nvPr>
            <p:ph type="sldNum" sz="quarter" idx="12"/>
          </p:nvPr>
        </p:nvSpPr>
        <p:spPr/>
        <p:txBody>
          <a:bodyPr/>
          <a:lstStyle/>
          <a:p>
            <a:fld id="{EFAE4BC5-B8E0-4F63-A3DD-483009245C1B}" type="slidenum">
              <a:rPr lang="en-US" smtClean="0"/>
              <a:t>3</a:t>
            </a:fld>
            <a:endParaRPr lang="en-US"/>
          </a:p>
        </p:txBody>
      </p:sp>
      <p:pic>
        <p:nvPicPr>
          <p:cNvPr id="4" name="Picture 3">
            <a:extLst>
              <a:ext uri="{FF2B5EF4-FFF2-40B4-BE49-F238E27FC236}">
                <a16:creationId xmlns:a16="http://schemas.microsoft.com/office/drawing/2014/main" id="{D9F4D4EB-EFB3-46DD-8D1E-26749F47EAFE}"/>
              </a:ext>
            </a:extLst>
          </p:cNvPr>
          <p:cNvPicPr>
            <a:picLocks noChangeAspect="1"/>
          </p:cNvPicPr>
          <p:nvPr/>
        </p:nvPicPr>
        <p:blipFill>
          <a:blip r:embed="rId2"/>
          <a:srcRect/>
          <a:stretch>
            <a:fillRect/>
          </a:stretch>
        </p:blipFill>
        <p:spPr>
          <a:xfrm>
            <a:off x="1883122" y="35822"/>
            <a:ext cx="8374454" cy="6745035"/>
          </a:xfrm>
          <a:prstGeom prst="rect"/>
        </p:spPr>
      </p:pic>
    </p:spTree>
    <p:extLst>
      <p:ext uri="{BB962C8B-B14F-4D97-AF65-F5344CB8AC3E}">
        <p14:creationId xmlns:p14="http://schemas.microsoft.com/office/powerpoint/2010/main" val="1340209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50427-51AE-4AE5-8595-0E0D99F70110}"/>
              </a:ext>
            </a:extLst>
          </p:cNvPr>
          <p:cNvSpPr>
            <a:spLocks noGrp="1"/>
          </p:cNvSpPr>
          <p:nvPr>
            <p:ph type="sldNum" sz="quarter" idx="12"/>
          </p:nvPr>
        </p:nvSpPr>
        <p:spPr/>
        <p:txBody>
          <a:bodyPr/>
          <a:lstStyle/>
          <a:p>
            <a:fld id="{EFAE4BC5-B8E0-4F63-A3DD-483009245C1B}" type="slidenum">
              <a:rPr lang="en-US" smtClean="0"/>
              <a:t>4</a:t>
            </a:fld>
            <a:endParaRPr lang="en-US"/>
          </a:p>
        </p:txBody>
      </p:sp>
      <p:pic>
        <p:nvPicPr>
          <p:cNvPr id="4" name="Picture 3">
            <a:extLst>
              <a:ext uri="{FF2B5EF4-FFF2-40B4-BE49-F238E27FC236}">
                <a16:creationId xmlns:a16="http://schemas.microsoft.com/office/drawing/2014/main" id="{C8D3B843-3CDD-45FB-A77B-E734C1303E18}"/>
              </a:ext>
            </a:extLst>
          </p:cNvPr>
          <p:cNvPicPr>
            <a:picLocks noChangeAspect="1"/>
          </p:cNvPicPr>
          <p:nvPr/>
        </p:nvPicPr>
        <p:blipFill>
          <a:blip r:embed="rId2"/>
          <a:srcRect/>
          <a:stretch>
            <a:fillRect/>
          </a:stretch>
        </p:blipFill>
        <p:spPr>
          <a:xfrm>
            <a:off x="2580239" y="99406"/>
            <a:ext cx="6328372" cy="5960325"/>
          </a:xfrm>
          <a:prstGeom prst="rect"/>
        </p:spPr>
      </p:pic>
    </p:spTree>
    <p:extLst>
      <p:ext uri="{BB962C8B-B14F-4D97-AF65-F5344CB8AC3E}">
        <p14:creationId xmlns:p14="http://schemas.microsoft.com/office/powerpoint/2010/main" val="2035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B25A4-EE71-45AD-953C-ED7EFBEF5EEB}"/>
              </a:ext>
            </a:extLst>
          </p:cNvPr>
          <p:cNvSpPr>
            <a:spLocks noGrp="1"/>
          </p:cNvSpPr>
          <p:nvPr>
            <p:ph type="sldNum" sz="quarter" idx="12"/>
          </p:nvPr>
        </p:nvSpPr>
        <p:spPr/>
        <p:txBody>
          <a:bodyPr/>
          <a:lstStyle/>
          <a:p>
            <a:fld id="{EFAE4BC5-B8E0-4F63-A3DD-483009245C1B}" type="slidenum">
              <a:rPr lang="en-US" smtClean="0"/>
              <a:t>5</a:t>
            </a:fld>
            <a:endParaRPr lang="en-US"/>
          </a:p>
        </p:txBody>
      </p:sp>
      <p:pic>
        <p:nvPicPr>
          <p:cNvPr id="4" name="Picture 3">
            <a:extLst>
              <a:ext uri="{FF2B5EF4-FFF2-40B4-BE49-F238E27FC236}">
                <a16:creationId xmlns:a16="http://schemas.microsoft.com/office/drawing/2014/main" id="{8CB7F886-89F0-4A45-9539-8C0423FBECF3}"/>
              </a:ext>
            </a:extLst>
          </p:cNvPr>
          <p:cNvPicPr>
            <a:picLocks noChangeAspect="1"/>
          </p:cNvPicPr>
          <p:nvPr/>
        </p:nvPicPr>
        <p:blipFill>
          <a:blip r:embed="rId2"/>
          <a:srcRect/>
          <a:stretch>
            <a:fillRect/>
          </a:stretch>
        </p:blipFill>
        <p:spPr>
          <a:xfrm>
            <a:off x="1626552" y="59101"/>
            <a:ext cx="8938895" cy="6172669"/>
          </a:xfrm>
          <a:prstGeom prst="rect"/>
        </p:spPr>
      </p:pic>
    </p:spTree>
    <p:extLst>
      <p:ext uri="{BB962C8B-B14F-4D97-AF65-F5344CB8AC3E}">
        <p14:creationId xmlns:p14="http://schemas.microsoft.com/office/powerpoint/2010/main" val="118873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4DAC8-C6DE-468B-8C93-157C463E974E}"/>
              </a:ext>
            </a:extLst>
          </p:cNvPr>
          <p:cNvSpPr>
            <a:spLocks noGrp="1"/>
          </p:cNvSpPr>
          <p:nvPr>
            <p:ph type="sldNum" sz="quarter" idx="12"/>
          </p:nvPr>
        </p:nvSpPr>
        <p:spPr/>
        <p:txBody>
          <a:bodyPr/>
          <a:lstStyle/>
          <a:p>
            <a:fld id="{EFAE4BC5-B8E0-4F63-A3DD-483009245C1B}" type="slidenum">
              <a:rPr lang="en-US" smtClean="0"/>
              <a:t>6</a:t>
            </a:fld>
            <a:endParaRPr lang="en-US"/>
          </a:p>
        </p:txBody>
      </p:sp>
      <p:pic>
        <p:nvPicPr>
          <p:cNvPr id="4" name="Picture 3">
            <a:extLst>
              <a:ext uri="{FF2B5EF4-FFF2-40B4-BE49-F238E27FC236}">
                <a16:creationId xmlns:a16="http://schemas.microsoft.com/office/drawing/2014/main" id="{AF5345B2-FFC3-4C39-86CC-0F2B04FF850D}"/>
              </a:ext>
            </a:extLst>
          </p:cNvPr>
          <p:cNvPicPr>
            <a:picLocks noChangeAspect="1"/>
          </p:cNvPicPr>
          <p:nvPr/>
        </p:nvPicPr>
        <p:blipFill>
          <a:blip r:embed="rId2"/>
          <a:srcRect/>
          <a:stretch>
            <a:fillRect/>
          </a:stretch>
        </p:blipFill>
        <p:spPr>
          <a:xfrm>
            <a:off x="0" y="1299296"/>
            <a:ext cx="12192000" cy="4259408"/>
          </a:xfrm>
          <a:prstGeom prst="rect"/>
        </p:spPr>
      </p:pic>
    </p:spTree>
    <p:extLst>
      <p:ext uri="{BB962C8B-B14F-4D97-AF65-F5344CB8AC3E}">
        <p14:creationId xmlns:p14="http://schemas.microsoft.com/office/powerpoint/2010/main" val="3856777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tle 1"/>
          <p:cNvSpPr txBox="1"/>
          <p:nvPr/>
        </p:nvSpPr>
        <p:spPr>
          <a:xfrm>
            <a:off x="376562" y="230903"/>
            <a:ext cx="10515600" cy="1325563"/>
          </a:xfrm>
          <a:prstGeom prst="rec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1">
                <a:solidFill>
                  <a:schemeClr val="accent1"/>
                </a:solidFill>
                <a:latin typeface="Times" panose="02020603050405020304" pitchFamily="18" charset="0"/>
              </a:rPr>
              <a:t>The Potential Immune-based Workforce and Privacy and HIPAA Issues it Would Create</a:t>
            </a:r>
            <a:endParaRPr lang="en-US" sz="3200">
              <a:solidFill>
                <a:schemeClr val="accent1"/>
              </a:solidFill>
              <a:latin typeface="Times" panose="02020603050405020304" pitchFamily="18" charset="0"/>
            </a:endParaRPr>
          </a:p>
        </p:txBody>
      </p:sp>
      <p:sp>
        <p:nvSpPr>
          <p:cNvPr id="8" name="Content Placeholder 2"/>
          <p:cNvSpPr txBox="1"/>
          <p:nvPr/>
        </p:nvSpPr>
        <p:spPr>
          <a:xfrm>
            <a:off x="274098" y="3364637"/>
            <a:ext cx="11643804" cy="2530135"/>
          </a:xfrm>
          <a:prstGeom prst="rect"/>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n-US" dirty="1">
                <a:latin typeface="Times" panose="02020603050405020304" pitchFamily="18" charset="0"/>
              </a:rPr>
              <a:t>A more robust re-opening process may require something akin to an immune-based workforce as its base—because a large-enough percentage of the workforce has been previously exposed, vaccinated or maybe we’ve reached herd immunity (70-80%???). Question: will we need to adopt protocols and will our governmental leaders and the courts allow it? Will public opinion allow it? Our medical experts state that we’ll first need to know the degree to which the virus is still a threat to our society, and how many people may have developed immunities, so we can plan intelligently. We don’t yet have a system we can implement and monitor to determine who might be healthy enough and eligible to return to work.</a:t>
            </a:r>
          </a:p>
        </p:txBody>
      </p:sp>
      <p:pic>
        <p:nvPicPr>
          <p:cNvPr id="5" name="Picture 2" descr="China's QR health code system brings relief for some… and new ...">
            <a:extLst>
              <a:ext uri="{FF2B5EF4-FFF2-40B4-BE49-F238E27FC236}">
                <a16:creationId xmlns:a16="http://schemas.microsoft.com/office/drawing/2014/main" id="{581BB9EC-AA05-406E-AB5F-8BC2186386ED}"/>
              </a:ext>
            </a:extLst>
          </p:cNvPr>
          <p:cNvPicPr>
            <a:picLocks noChangeAspect="1" noChangeArrowheads="1"/>
          </p:cNvPicPr>
          <p:nvPr/>
        </p:nvPicPr>
        <p:blipFill>
          <a:blip r:embed="rId2"/>
          <a:srcRect/>
          <a:stretch>
            <a:fillRect/>
          </a:stretch>
        </p:blipFill>
        <p:spPr>
          <a:xfrm>
            <a:off x="7198831" y="1424613"/>
            <a:ext cx="2847975" cy="1600200"/>
          </a:xfrm>
          <a:prstGeom prst="rect"/>
          <a:noFill/>
          <a:extLst>
            <a:ext uri="{909E8E84-426E-40DD-AFC4-6F175D3DCCD1}">
              <a14:hiddenFill xmlns:a14="http://schemas.microsoft.com/office/drawing/2010/main">
                <a:solidFill>
                  <a:srgbClr val="FFFFFF"/>
                </a:solidFill>
              </a14:hiddenFill>
            </a:ext>
          </a:extLst>
        </p:spPr>
      </p:pic>
      <p:pic>
        <p:nvPicPr>
          <p:cNvPr id="9" name="Picture 2" descr="China is fighting the coronavirus with a digital QR code. Here's ...">
            <a:extLst>
              <a:ext uri="{FF2B5EF4-FFF2-40B4-BE49-F238E27FC236}">
                <a16:creationId xmlns:a16="http://schemas.microsoft.com/office/drawing/2014/main" id="{7AEBA623-573E-426E-8651-DA953F1727AB}"/>
              </a:ext>
            </a:extLst>
          </p:cNvPr>
          <p:cNvPicPr>
            <a:picLocks noChangeAspect="1" noChangeArrowheads="1"/>
          </p:cNvPicPr>
          <p:nvPr/>
        </p:nvPicPr>
        <p:blipFill>
          <a:blip r:embed="rId3"/>
          <a:srcRect/>
          <a:stretch>
            <a:fillRect/>
          </a:stretch>
        </p:blipFill>
        <p:spPr>
          <a:xfrm>
            <a:off x="2050741" y="1424614"/>
            <a:ext cx="2610395" cy="1600200"/>
          </a:xfrm>
          <a:prstGeom prst="rect"/>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B9CD195-E4C4-46D1-83E7-886BE3A63A04}"/>
              </a:ext>
            </a:extLst>
          </p:cNvPr>
          <p:cNvSpPr>
            <a:spLocks noGrp="1"/>
          </p:cNvSpPr>
          <p:nvPr>
            <p:ph type="sldNum" sz="quarter" idx="12"/>
          </p:nvPr>
        </p:nvSpPr>
        <p:spPr/>
        <p:txBody>
          <a:bodyPr/>
          <a:lstStyle/>
          <a:p>
            <a:fld id="{EFAE4BC5-B8E0-4F63-A3DD-483009245C1B}" type="slidenum">
              <a:rPr lang="en-US" smtClean="0"/>
              <a:t>7</a:t>
            </a:fld>
            <a:endParaRPr lang="en-US"/>
          </a:p>
        </p:txBody>
      </p:sp>
    </p:spTree>
    <p:extLst>
      <p:ext uri="{BB962C8B-B14F-4D97-AF65-F5344CB8AC3E}">
        <p14:creationId xmlns:p14="http://schemas.microsoft.com/office/powerpoint/2010/main" val="200808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7244E6-33AD-40F7-AFE7-3C1906CCE70A}"/>
              </a:ext>
            </a:extLst>
          </p:cNvPr>
          <p:cNvSpPr>
            <a:spLocks noGrp="1"/>
          </p:cNvSpPr>
          <p:nvPr>
            <p:ph type="sldNum" sz="quarter" idx="12"/>
          </p:nvPr>
        </p:nvSpPr>
        <p:spPr/>
        <p:txBody>
          <a:bodyPr/>
          <a:lstStyle/>
          <a:p>
            <a:fld id="{EFAE4BC5-B8E0-4F63-A3DD-483009245C1B}" type="slidenum">
              <a:rPr lang="en-US" smtClean="0"/>
              <a:t>8</a:t>
            </a:fld>
            <a:endParaRPr lang="en-US"/>
          </a:p>
        </p:txBody>
      </p:sp>
      <p:pic>
        <p:nvPicPr>
          <p:cNvPr id="4" name="Picture 3">
            <a:extLst>
              <a:ext uri="{FF2B5EF4-FFF2-40B4-BE49-F238E27FC236}">
                <a16:creationId xmlns:a16="http://schemas.microsoft.com/office/drawing/2014/main" id="{451CD92B-A435-4D85-AF01-A686BE75A355}"/>
              </a:ext>
            </a:extLst>
          </p:cNvPr>
          <p:cNvPicPr>
            <a:picLocks noChangeAspect="1"/>
          </p:cNvPicPr>
          <p:nvPr/>
        </p:nvPicPr>
        <p:blipFill>
          <a:blip r:embed="rId2"/>
          <a:srcRect/>
          <a:stretch>
            <a:fillRect/>
          </a:stretch>
        </p:blipFill>
        <p:spPr>
          <a:xfrm>
            <a:off x="303432" y="71437"/>
            <a:ext cx="4505325" cy="6467475"/>
          </a:xfrm>
          <a:prstGeom prst="rect"/>
        </p:spPr>
      </p:pic>
      <p:pic>
        <p:nvPicPr>
          <p:cNvPr id="6" name="Picture 5">
            <a:extLst>
              <a:ext uri="{FF2B5EF4-FFF2-40B4-BE49-F238E27FC236}">
                <a16:creationId xmlns:a16="http://schemas.microsoft.com/office/drawing/2014/main" id="{4C429C7C-6418-438F-8E44-D2630B71E668}"/>
              </a:ext>
            </a:extLst>
          </p:cNvPr>
          <p:cNvPicPr>
            <a:picLocks noChangeAspect="1"/>
          </p:cNvPicPr>
          <p:nvPr/>
        </p:nvPicPr>
        <p:blipFill>
          <a:blip r:embed="rId3"/>
          <a:srcRect/>
          <a:stretch>
            <a:fillRect/>
          </a:stretch>
        </p:blipFill>
        <p:spPr>
          <a:xfrm>
            <a:off x="7820025" y="0"/>
            <a:ext cx="4324350" cy="6219825"/>
          </a:xfrm>
          <a:prstGeom prst="rect"/>
        </p:spPr>
      </p:pic>
      <p:sp>
        <p:nvSpPr>
          <p:cNvPr id="7" name="TextBox 6">
            <a:extLst>
              <a:ext uri="{FF2B5EF4-FFF2-40B4-BE49-F238E27FC236}">
                <a16:creationId xmlns:a16="http://schemas.microsoft.com/office/drawing/2014/main" id="{00B47E0F-6656-420D-BD25-9BC3A99A60FA}"/>
              </a:ext>
            </a:extLst>
          </p:cNvPr>
          <p:cNvSpPr txBox="1"/>
          <p:nvPr/>
        </p:nvSpPr>
        <p:spPr>
          <a:xfrm>
            <a:off x="4942715" y="2163779"/>
            <a:ext cx="1374094" cy="369332"/>
          </a:xfrm>
          <a:prstGeom prst="rect"/>
          <a:noFill/>
        </p:spPr>
        <p:txBody>
          <a:bodyPr wrap="none" rtlCol="0">
            <a:spAutoFit/>
          </a:bodyPr>
          <a:lstStyle/>
          <a:p>
            <a:r>
              <a:rPr lang="en-US" dirty="1"/>
              <a:t>April 6, 2021</a:t>
            </a:r>
          </a:p>
        </p:txBody>
      </p:sp>
      <p:sp>
        <p:nvSpPr>
          <p:cNvPr id="8" name="TextBox 7">
            <a:extLst>
              <a:ext uri="{FF2B5EF4-FFF2-40B4-BE49-F238E27FC236}">
                <a16:creationId xmlns:a16="http://schemas.microsoft.com/office/drawing/2014/main" id="{9B9AF84E-513E-476A-AF92-CB256F7EC629}"/>
              </a:ext>
            </a:extLst>
          </p:cNvPr>
          <p:cNvSpPr txBox="1"/>
          <p:nvPr/>
        </p:nvSpPr>
        <p:spPr>
          <a:xfrm>
            <a:off x="6311973" y="4390931"/>
            <a:ext cx="1374094" cy="369332"/>
          </a:xfrm>
          <a:prstGeom prst="rect"/>
          <a:noFill/>
        </p:spPr>
        <p:txBody>
          <a:bodyPr wrap="none" rtlCol="0">
            <a:spAutoFit/>
          </a:bodyPr>
          <a:lstStyle/>
          <a:p>
            <a:r>
              <a:rPr lang="en-US" dirty="1"/>
              <a:t>April 8, 2021</a:t>
            </a:r>
          </a:p>
        </p:txBody>
      </p:sp>
      <p:sp>
        <p:nvSpPr>
          <p:cNvPr id="10" name="Arrow: Left 9">
            <a:extLst>
              <a:ext uri="{FF2B5EF4-FFF2-40B4-BE49-F238E27FC236}">
                <a16:creationId xmlns:a16="http://schemas.microsoft.com/office/drawing/2014/main" id="{CDF78152-3569-48CD-A2A8-EFF634291B2D}"/>
              </a:ext>
            </a:extLst>
          </p:cNvPr>
          <p:cNvSpPr/>
          <p:nvPr/>
        </p:nvSpPr>
        <p:spPr>
          <a:xfrm>
            <a:off x="5024672" y="2598345"/>
            <a:ext cx="841974" cy="369332"/>
          </a:xfrm>
          <a:prstGeom prst="lef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E06EFA9-23FD-487D-B7EB-69E11E0CFE6A}"/>
              </a:ext>
            </a:extLst>
          </p:cNvPr>
          <p:cNvSpPr/>
          <p:nvPr/>
        </p:nvSpPr>
        <p:spPr>
          <a:xfrm>
            <a:off x="6579213" y="5151421"/>
            <a:ext cx="978408" cy="457472"/>
          </a:xfrm>
          <a:prstGeom prst="rightArrow">
            <a:avLst>
              <a:gd name="adj1" fmla="val 45097"/>
              <a:gd name="adj2" fmla="val 50000"/>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14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47A327-8935-4674-9A6D-B64143BECFA1}"/>
              </a:ext>
            </a:extLst>
          </p:cNvPr>
          <p:cNvSpPr>
            <a:spLocks noGrp="1"/>
          </p:cNvSpPr>
          <p:nvPr>
            <p:ph type="sldNum" sz="quarter" idx="12"/>
          </p:nvPr>
        </p:nvSpPr>
        <p:spPr/>
        <p:txBody>
          <a:bodyPr/>
          <a:lstStyle/>
          <a:p>
            <a:fld id="{EFAE4BC5-B8E0-4F63-A3DD-483009245C1B}" type="slidenum">
              <a:rPr lang="en-US" smtClean="0"/>
              <a:t>9</a:t>
            </a:fld>
            <a:endParaRPr lang="en-US"/>
          </a:p>
        </p:txBody>
      </p:sp>
      <p:sp>
        <p:nvSpPr>
          <p:cNvPr id="4" name="Rectangle 2">
            <a:extLst>
              <a:ext uri="{FF2B5EF4-FFF2-40B4-BE49-F238E27FC236}">
                <a16:creationId xmlns:a16="http://schemas.microsoft.com/office/drawing/2014/main" id="{0E8D39C3-AFF6-4BAF-BA94-182C9332A34C}"/>
              </a:ext>
            </a:extLst>
          </p:cNvPr>
          <p:cNvSpPr>
            <a:spLocks noChangeArrowheads="1"/>
          </p:cNvSpPr>
          <p:nvPr/>
        </p:nvSpPr>
        <p:spPr>
          <a:xfrm>
            <a:off x="1158844" y="-1417545"/>
            <a:ext cx="31444055" cy="9025487"/>
          </a:xfrm>
          <a:prstGeom prst="rect"/>
          <a:solidFill>
            <a:srgbClr val="FFFFFF"/>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 uri="{91240B29-F687-4F45-9708-019B960494DF}">
              <a14:hiddenLine xmlns:a14="http://schemas.microsoft.com/office/drawing/2010/main" w="9525">
                <a:solidFill>
                  <a:schemeClr val="tx1"/>
                </a:solidFill>
                <a:miter lim="800000"/>
                <a:headEnd/>
                <a:tailEnd/>
              </a14:hiddenLine>
            </a:ext>
          </a:extLst>
        </p:spPr>
        <p:txBody>
          <a:bodyPr vert="horz" wrap="square" lIns="126960" tIns="0" rIns="0" bIns="190440" numCol="1" anchor="ctr" anchorCtr="0" compatLnSpc="1">
            <a:prstTxWarp prst="textNoShape"/>
            <a:spAutoFit/>
          </a:bodyPr>
          <a:lstStyle>
            <a:lvl1pPr fontAlgn="base" eaLnBrk="0" hangingPunct="0">
              <a:spcBef>
                <a:spcPct val="0"/>
              </a:spcBef>
              <a:spcAft>
                <a:spcPct val="0"/>
              </a:spcAft>
              <a:defRPr>
                <a:solidFill>
                  <a:schemeClr val="tx1"/>
                </a:solidFill>
                <a:latin typeface="Arial" panose="020b0604020202020204" pitchFamily="34" charset="0"/>
              </a:defRPr>
            </a:lvl1pPr>
            <a:lvl2pPr fontAlgn="base" eaLnBrk="0" hangingPunct="0">
              <a:spcBef>
                <a:spcPct val="0"/>
              </a:spcBef>
              <a:spcAft>
                <a:spcPct val="0"/>
              </a:spcAft>
              <a:defRPr>
                <a:solidFill>
                  <a:schemeClr val="tx1"/>
                </a:solidFill>
                <a:latin typeface="Arial" panose="020b0604020202020204" pitchFamily="34" charset="0"/>
              </a:defRPr>
            </a:lvl2pPr>
            <a:lvl3pPr fontAlgn="base" eaLnBrk="0" hangingPunct="0">
              <a:spcBef>
                <a:spcPct val="0"/>
              </a:spcBef>
              <a:spcAft>
                <a:spcPct val="0"/>
              </a:spcAft>
              <a:defRPr>
                <a:solidFill>
                  <a:schemeClr val="tx1"/>
                </a:solidFill>
                <a:latin typeface="Arial" panose="020b0604020202020204" pitchFamily="34" charset="0"/>
              </a:defRPr>
            </a:lvl3pPr>
            <a:lvl4pPr fontAlgn="base" eaLnBrk="0" hangingPunct="0">
              <a:spcBef>
                <a:spcPct val="0"/>
              </a:spcBef>
              <a:spcAft>
                <a:spcPct val="0"/>
              </a:spcAft>
              <a:defRPr>
                <a:solidFill>
                  <a:schemeClr val="tx1"/>
                </a:solidFill>
                <a:latin typeface="Arial" panose="020b0604020202020204" pitchFamily="34" charset="0"/>
              </a:defRPr>
            </a:lvl4pPr>
            <a:lvl5pPr fontAlgn="base" eaLnBrk="0" hangingPunct="0">
              <a:spcBef>
                <a:spcPct val="0"/>
              </a:spcBef>
              <a:spcAft>
                <a:spcPct val="0"/>
              </a:spcAft>
              <a:defRPr>
                <a:solidFill>
                  <a:schemeClr val="tx1"/>
                </a:solidFill>
                <a:latin typeface="Arial" panose="020b0604020202020204" pitchFamily="34" charset="0"/>
              </a:defRPr>
            </a:lvl5pPr>
            <a:lvl6pPr fontAlgn="base" eaLnBrk="0" hangingPunct="0">
              <a:spcBef>
                <a:spcPct val="0"/>
              </a:spcBef>
              <a:spcAft>
                <a:spcPct val="0"/>
              </a:spcAft>
              <a:defRPr>
                <a:solidFill>
                  <a:schemeClr val="tx1"/>
                </a:solidFill>
                <a:latin typeface="Arial" panose="020b0604020202020204" pitchFamily="34" charset="0"/>
              </a:defRPr>
            </a:lvl6pPr>
            <a:lvl7pPr fontAlgn="base" eaLnBrk="0" hangingPunct="0">
              <a:spcBef>
                <a:spcPct val="0"/>
              </a:spcBef>
              <a:spcAft>
                <a:spcPct val="0"/>
              </a:spcAft>
              <a:defRPr>
                <a:solidFill>
                  <a:schemeClr val="tx1"/>
                </a:solidFill>
                <a:latin typeface="Arial" panose="020b0604020202020204" pitchFamily="34" charset="0"/>
              </a:defRPr>
            </a:lvl7pPr>
            <a:lvl8pPr fontAlgn="base" eaLnBrk="0" hangingPunct="0">
              <a:spcBef>
                <a:spcPct val="0"/>
              </a:spcBef>
              <a:spcAft>
                <a:spcPct val="0"/>
              </a:spcAft>
              <a:defRPr>
                <a:solidFill>
                  <a:schemeClr val="tx1"/>
                </a:solidFill>
                <a:latin typeface="Arial" panose="020b0604020202020204" pitchFamily="34" charset="0"/>
              </a:defRPr>
            </a:lvl8pPr>
            <a:lvl9pPr fontAlgn="base" eaLnBrk="0" hangingPunct="0">
              <a:spcBef>
                <a:spcPct val="0"/>
              </a:spcBef>
              <a:spcAft>
                <a:spcPct val="0"/>
              </a:spcAft>
              <a:defRPr>
                <a:solidFill>
                  <a:schemeClr val="tx1"/>
                </a:solidFill>
                <a:latin typeface="Arial" panose="020b0604020202020204" pitchFamily="34" charset="0"/>
              </a:defRPr>
            </a:lvl9pPr>
          </a:lstStyle>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b="1" i="0" u="none" strike="noStrike" cap="none" normalizeH="0" baseline="0">
              <a:ln>
                <a:noFill/>
              </a:ln>
              <a:solidFill>
                <a:srgbClr val="1D2228"/>
              </a:solidFill>
              <a:effectLst/>
              <a:latin typeface="Arial" panose="020b0604020202020204" pitchFamily="34" charset="0"/>
            </a:endParaRPr>
          </a:p>
          <a:p>
            <a:pPr marL="0" marR="0" lvl="0" indent="0" algn="l" defTabSz="914400" fontAlgn="base" rtl="0" eaLnBrk="0" latinLnBrk="0" hangingPunct="0">
              <a:lnSpc>
                <a:spcPct val="100000"/>
              </a:lnSpc>
              <a:spcBef>
                <a:spcPct val="0"/>
              </a:spcBef>
              <a:spcAft>
                <a:spcPct val="0"/>
              </a:spcAft>
              <a:buClrTx/>
              <a:buSzTx/>
              <a:buFontTx/>
              <a:buNone/>
            </a:pPr>
            <a:endParaRPr lang="en-US" altLang="en-US" b="1">
              <a:solidFill>
                <a:srgbClr val="1D2228"/>
              </a:solidFill>
            </a:endParaRP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b="1" i="0" u="none" strike="noStrike" cap="none" normalizeH="0" baseline="0">
              <a:ln>
                <a:noFill/>
              </a:ln>
              <a:solidFill>
                <a:srgbClr val="1D2228"/>
              </a:solidFill>
              <a:effectLst/>
              <a:latin typeface="Arial" panose="020b0604020202020204" pitchFamily="34" charset="0"/>
            </a:endParaRPr>
          </a:p>
          <a:p>
            <a:pPr marL="0" marR="0" lvl="0" indent="0" algn="l" defTabSz="914400" fontAlgn="base" rtl="0" eaLnBrk="0" latinLnBrk="0" hangingPunct="0">
              <a:lnSpc>
                <a:spcPct val="100000"/>
              </a:lnSpc>
              <a:spcBef>
                <a:spcPct val="0"/>
              </a:spcBef>
              <a:spcAft>
                <a:spcPct val="0"/>
              </a:spcAft>
              <a:buClrTx/>
              <a:buSzTx/>
              <a:buFontTx/>
              <a:buNone/>
            </a:pPr>
            <a:endParaRPr lang="en-US" altLang="en-US" b="1">
              <a:solidFill>
                <a:srgbClr val="1D2228"/>
              </a:solidFill>
            </a:endParaRP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b="1" i="0" u="none" strike="noStrike" cap="none" normalizeH="0" baseline="0">
              <a:ln>
                <a:noFill/>
              </a:ln>
              <a:solidFill>
                <a:srgbClr val="1D2228"/>
              </a:solidFill>
              <a:effectLst/>
              <a:latin typeface="Arial" panose="020b0604020202020204" pitchFamily="34" charset="0"/>
            </a:endParaRPr>
          </a:p>
          <a:p>
            <a:pPr marL="0" marR="0" lvl="0" indent="0" algn="l" defTabSz="914400" fontAlgn="base" rtl="0" eaLnBrk="0" latinLnBrk="0" hangingPunct="0">
              <a:lnSpc>
                <a:spcPct val="100000"/>
              </a:lnSpc>
              <a:spcBef>
                <a:spcPct val="0"/>
              </a:spcBef>
              <a:spcAft>
                <a:spcPct val="0"/>
              </a:spcAft>
              <a:buClrTx/>
              <a:buSzTx/>
              <a:buFontTx/>
              <a:buNone/>
            </a:pPr>
            <a:endParaRPr lang="en-US" altLang="en-US" b="1">
              <a:solidFill>
                <a:srgbClr val="1D2228"/>
              </a:solidFill>
            </a:endParaRP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b="1" i="0" u="none" strike="noStrike" cap="none" normalizeH="0" baseline="0">
              <a:ln>
                <a:noFill/>
              </a:ln>
              <a:solidFill>
                <a:srgbClr val="1D2228"/>
              </a:solidFill>
              <a:effectLst/>
              <a:latin typeface="Arial" panose="020b0604020202020204" pitchFamily="34" charset="0"/>
            </a:endParaRPr>
          </a:p>
          <a:p>
            <a:pPr marL="0" marR="0" lvl="0" indent="0" algn="l" defTabSz="914400" fontAlgn="base" rtl="0" eaLnBrk="0" latinLnBrk="0" hangingPunct="0">
              <a:lnSpc>
                <a:spcPct val="100000"/>
              </a:lnSpc>
              <a:spcBef>
                <a:spcPct val="0"/>
              </a:spcBef>
              <a:spcAft>
                <a:spcPct val="0"/>
              </a:spcAft>
              <a:buClrTx/>
              <a:buSzTx/>
              <a:buFontTx/>
              <a:buNone/>
            </a:pPr>
            <a:endParaRPr lang="en-US" altLang="en-US" b="1">
              <a:solidFill>
                <a:srgbClr val="1D2228"/>
              </a:solidFill>
            </a:endParaRP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b="1" i="0" u="none" strike="noStrike" cap="none" normalizeH="0" baseline="0">
              <a:ln>
                <a:noFill/>
              </a:ln>
              <a:solidFill>
                <a:srgbClr val="1D2228"/>
              </a:solidFill>
              <a:effectLst/>
              <a:latin typeface="Arial" panose="020b0604020202020204" pitchFamily="34" charset="0"/>
            </a:endParaRPr>
          </a:p>
          <a:p>
            <a:pPr marL="0" marR="0" lvl="0" indent="0" algn="l" defTabSz="914400" fontAlgn="base" rtl="0" eaLnBrk="0" latinLnBrk="0" hangingPunct="0">
              <a:lnSpc>
                <a:spcPct val="100000"/>
              </a:lnSpc>
              <a:spcBef>
                <a:spcPct val="0"/>
              </a:spcBef>
              <a:spcAft>
                <a:spcPct val="0"/>
              </a:spcAft>
              <a:buClrTx/>
              <a:buSzTx/>
              <a:buFontTx/>
              <a:buNone/>
            </a:pPr>
            <a:endParaRPr lang="en-US" altLang="en-US" b="1">
              <a:solidFill>
                <a:srgbClr val="1D2228"/>
              </a:solidFill>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1" i="0" u="none" strike="noStrike" cap="none" normalizeH="0" baseline="0" dirty="1">
                <a:ln>
                  <a:noFill/>
                </a:ln>
                <a:solidFill>
                  <a:srgbClr val="1D2228"/>
                </a:solidFill>
                <a:effectLst/>
                <a:latin typeface="Arial" panose="020b0604020202020204" pitchFamily="34" charset="0"/>
              </a:rPr>
              <a:t>Reuters</a:t>
            </a:r>
          </a:p>
          <a:p>
            <a:pPr marL="0" marR="0" lvl="0" indent="0" algn="l" defTabSz="914400" fontAlgn="base" rtl="0" eaLnBrk="0" latinLnBrk="0" hangingPunct="0">
              <a:lnSpc>
                <a:spcPct val="100000"/>
              </a:lnSpc>
              <a:spcBef>
                <a:spcPct val="0"/>
              </a:spcBef>
              <a:spcAft>
                <a:spcPct val="0"/>
              </a:spcAft>
              <a:buClrTx/>
              <a:buSzTx/>
              <a:buFontTx/>
              <a:buNone/>
            </a:pPr>
            <a:endParaRPr lang="en-US" altLang="en-US" b="1">
              <a:solidFill>
                <a:srgbClr val="1D2228"/>
              </a:solidFill>
            </a:endParaRP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b="1" i="0" u="none" strike="noStrike" cap="none" normalizeH="0" baseline="0">
              <a:ln>
                <a:noFill/>
              </a:ln>
              <a:solidFill>
                <a:srgbClr val="1D2228"/>
              </a:solidFill>
              <a:effectLst/>
              <a:latin typeface="Arial" panose="020b0604020202020204" pitchFamily="34" charset="0"/>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sz="3200" b="1" i="0" u="none" strike="noStrike" cap="none" normalizeH="0" baseline="0" dirty="1">
                <a:ln>
                  <a:noFill/>
                </a:ln>
                <a:solidFill>
                  <a:srgbClr val="1D2228"/>
                </a:solidFill>
                <a:effectLst/>
                <a:latin typeface="Arial" panose="020b0604020202020204" pitchFamily="34" charset="0"/>
              </a:rPr>
              <a:t>UPDATE 1-WHO does not back vaccination passports</a:t>
            </a: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sz="3200" b="1" i="0" u="none" strike="noStrike" cap="none" normalizeH="0" baseline="0" dirty="1">
                <a:ln>
                  <a:noFill/>
                </a:ln>
                <a:solidFill>
                  <a:srgbClr val="1D2228"/>
                </a:solidFill>
                <a:effectLst/>
                <a:latin typeface="Arial" panose="020b0604020202020204" pitchFamily="34" charset="0"/>
              </a:rPr>
              <a:t> for now – spokeswoman</a:t>
            </a: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sz="3200" b="1" i="0" u="none" strike="noStrike" cap="none" normalizeH="0" baseline="0">
              <a:ln>
                <a:noFill/>
              </a:ln>
              <a:solidFill>
                <a:srgbClr val="1D2228"/>
              </a:solidFill>
              <a:effectLst/>
              <a:latin typeface="Arial" panose="020b0604020202020204" pitchFamily="34" charset="0"/>
            </a:endParaRPr>
          </a:p>
          <a:p>
            <a:pPr marL="0" marR="0" lvl="0" indent="0" algn="l" defTabSz="914400" fontAlgn="ctr" rtl="0" eaLnBrk="0" latinLnBrk="0" hangingPunct="0">
              <a:lnSpc>
                <a:spcPct val="100000"/>
              </a:lnSpc>
              <a:spcBef>
                <a:spcPct val="0"/>
              </a:spcBef>
              <a:spcAft>
                <a:spcPct val="0"/>
              </a:spcAft>
              <a:buClrTx/>
              <a:buSzTx/>
              <a:buFontTx/>
              <a:buNone/>
            </a:pPr>
            <a:r>
              <a:rPr kumimoji="0" lang="en-US" altLang="en-US" sz="1000" b="0" i="0" u="none" strike="noStrike" cap="none" normalizeH="0" baseline="0" dirty="1">
                <a:ln>
                  <a:noFill/>
                </a:ln>
                <a:solidFill>
                  <a:srgbClr val="828C93"/>
                </a:solidFill>
                <a:effectLst/>
                <a:latin typeface="Yahoo Sans"/>
              </a:rPr>
              <a:t>Tue, April 6, 2021, 7:11 AM·1 min read</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(Add details, background)</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GENEVA, April 6 (Reuters) - The World Health Organization does not back requiring vaccination passports </a:t>
            </a: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for travel due to uncertainty over whether inoculation prevents transmission of the virus, as well as equity </a:t>
            </a: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 a spokeswoman said on Tuesday.</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"We as WHO are saying at this stage we would not like to see the vaccination passport as a requirement for </a:t>
            </a: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entry or exit because we are not certain at this stage that the vaccine prevents transmission," WHO spokeswoman Margaret Harris said.</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endParaRPr kumimoji="0" lang="en-US" altLang="en-US"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"There are all those other questions, apart from the question of discrimination against the people who are not able to have the vaccine for one reason or another," she told a U.N. news briefing.</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The WHO now expects to review China's COVID-19 vaccines </a:t>
            </a:r>
            <a:r>
              <a:rPr kumimoji="0" lang="en-US" altLang="en-US" b="0" i="0" u="none" strike="noStrike" cap="none" normalizeH="0" baseline="0" dirty="1">
                <a:ln>
                  <a:noFill/>
                </a:ln>
                <a:solidFill>
                  <a:srgbClr val="1D2228"/>
                </a:solidFill>
                <a:effectLst/>
                <a:latin typeface="Yahoo Sans"/>
              </a:rPr>
              <a:t>Sinopharm</a:t>
            </a:r>
            <a:r>
              <a:rPr kumimoji="0" lang="en-US" altLang="en-US" b="0" i="0" u="none" strike="noStrike" cap="none" normalizeH="0" baseline="0" dirty="1">
                <a:ln>
                  <a:noFill/>
                </a:ln>
                <a:solidFill>
                  <a:srgbClr val="1D2228"/>
                </a:solidFill>
                <a:effectLst/>
                <a:latin typeface="Yahoo Sans"/>
              </a:rPr>
              <a:t> and </a:t>
            </a:r>
            <a:r>
              <a:rPr kumimoji="0" lang="en-US" altLang="en-US" b="0" i="0" u="none" strike="noStrike" cap="none" normalizeH="0" baseline="0" dirty="1">
                <a:ln>
                  <a:noFill/>
                </a:ln>
                <a:solidFill>
                  <a:srgbClr val="1D2228"/>
                </a:solidFill>
                <a:effectLst/>
                <a:latin typeface="Yahoo Sans"/>
              </a:rPr>
              <a:t>Sinovac</a:t>
            </a:r>
            <a:r>
              <a:rPr kumimoji="0" lang="en-US" altLang="en-US" b="0" i="0" u="none" strike="noStrike" cap="none" normalizeH="0" baseline="0" dirty="1">
                <a:ln>
                  <a:noFill/>
                </a:ln>
                <a:solidFill>
                  <a:srgbClr val="1D2228"/>
                </a:solidFill>
                <a:effectLst/>
                <a:latin typeface="Yahoo Sans"/>
              </a:rPr>
              <a:t> for possible emergency use listing around the end of April, Harris said.</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"It's not coming as quickly as we had hoped because we need more data," she said, declining to provide more information, citing confidentiality.</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WHO director-general Tedros Adhanom Ghebreyesus appealed last month to countries with excess vaccine supplies to donate 10 million doses urgently to the COVAX facility which it runs with the GAVI vaccine alliance. Export restrictions by India left the vaccine-sharing </a:t>
            </a:r>
            <a:r>
              <a:rPr kumimoji="0" lang="en-US" altLang="en-US" b="0" i="0" u="none" strike="noStrike" cap="none" normalizeH="0" baseline="0" dirty="1">
                <a:ln>
                  <a:noFill/>
                </a:ln>
                <a:solidFill>
                  <a:srgbClr val="1D2228"/>
                </a:solidFill>
                <a:effectLst/>
                <a:latin typeface="Yahoo Sans"/>
              </a:rPr>
              <a:t>programme</a:t>
            </a:r>
            <a:r>
              <a:rPr kumimoji="0" lang="en-US" altLang="en-US" b="0" i="0" u="none" strike="noStrike" cap="none" normalizeH="0" baseline="0" dirty="1">
                <a:ln>
                  <a:noFill/>
                </a:ln>
                <a:solidFill>
                  <a:srgbClr val="1D2228"/>
                </a:solidFill>
                <a:effectLst/>
                <a:latin typeface="Yahoo Sans"/>
              </a:rPr>
              <a:t> short of supplies of AstraZeneca's vaccine made by the Serum Institute of India.</a:t>
            </a:r>
            <a:endParaRPr kumimoji="0" lang="en-US" altLang="en-US" sz="900" b="0" i="0" u="none" strike="noStrike" cap="none" normalizeH="0" baseline="0">
              <a:ln>
                <a:noFill/>
              </a:ln>
              <a:solidFill>
                <a:srgbClr val="1D2228"/>
              </a:solidFill>
              <a:effectLst/>
              <a:latin typeface="Yahoo Sans"/>
            </a:endParaRPr>
          </a:p>
          <a:p>
            <a:pPr marL="0" marR="0" lvl="0" indent="0" algn="l" defTabSz="914400" fontAlgn="base" rtl="0" eaLnBrk="0" latinLnBrk="0" hangingPunct="0">
              <a:lnSpc>
                <a:spcPct val="100000"/>
              </a:lnSpc>
              <a:spcBef>
                <a:spcPct val="0"/>
              </a:spcBef>
              <a:spcAft>
                <a:spcPct val="0"/>
              </a:spcAft>
              <a:buClrTx/>
              <a:buSzTx/>
              <a:buFontTx/>
              <a:buNone/>
            </a:pPr>
            <a:r>
              <a:rPr kumimoji="0" lang="en-US" altLang="en-US" b="0" i="0" u="none" strike="noStrike" cap="none" normalizeH="0" baseline="0" dirty="1">
                <a:ln>
                  <a:noFill/>
                </a:ln>
                <a:solidFill>
                  <a:srgbClr val="1D2228"/>
                </a:solidFill>
                <a:effectLst/>
                <a:latin typeface="Yahoo Sans"/>
              </a:rPr>
              <a:t>Harris said she had no update on any countries stepping forward, adding: "We are very much looking for more vaccine"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40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25</Slide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1900-01-01T00:00:00Z</cp:lastPrinted>
  <dcterms:created xsi:type="dcterms:W3CDTF">1900-01-01T00:00:00Z</dcterms:created>
  <dcterms:modified xsi:type="dcterms:W3CDTF">1900-01-01T00:00:00Z</dcterms:modified>
</cp:coreProperties>
</file>